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5" r:id="rId7"/>
  </p:sldMasterIdLst>
  <p:notesMasterIdLst>
    <p:notesMasterId r:id="rId25"/>
  </p:notesMasterIdLst>
  <p:sldIdLst>
    <p:sldId id="302" r:id="rId8"/>
    <p:sldId id="317" r:id="rId9"/>
    <p:sldId id="427" r:id="rId10"/>
    <p:sldId id="423" r:id="rId11"/>
    <p:sldId id="428" r:id="rId12"/>
    <p:sldId id="338" r:id="rId13"/>
    <p:sldId id="425" r:id="rId14"/>
    <p:sldId id="295" r:id="rId15"/>
    <p:sldId id="296" r:id="rId16"/>
    <p:sldId id="331" r:id="rId17"/>
    <p:sldId id="332" r:id="rId18"/>
    <p:sldId id="335" r:id="rId19"/>
    <p:sldId id="323" r:id="rId20"/>
    <p:sldId id="422" r:id="rId21"/>
    <p:sldId id="326" r:id="rId22"/>
    <p:sldId id="417" r:id="rId23"/>
    <p:sldId id="327" r:id="rId24"/>
  </p:sldIdLst>
  <p:sldSz cx="12192000" cy="6858000"/>
  <p:notesSz cx="6805613" cy="99441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  <p15:guide id="3" orient="horz" pos="3504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6652" userDrawn="1">
          <p15:clr>
            <a:srgbClr val="A4A3A4"/>
          </p15:clr>
        </p15:guide>
        <p15:guide id="6" pos="3704" userDrawn="1">
          <p15:clr>
            <a:srgbClr val="A4A3A4"/>
          </p15:clr>
        </p15:guide>
        <p15:guide id="7" pos="33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örlén Annika" initials="HA" lastIdx="1" clrIdx="0">
    <p:extLst>
      <p:ext uri="{19B8F6BF-5375-455C-9EA6-DF929625EA0E}">
        <p15:presenceInfo xmlns:p15="http://schemas.microsoft.com/office/powerpoint/2012/main" userId="S-1-5-21-299502267-562591055-839522115-5117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28A94"/>
    <a:srgbClr val="E4051E"/>
    <a:srgbClr val="FFD500"/>
    <a:srgbClr val="F5D300"/>
    <a:srgbClr val="F7F709"/>
    <a:srgbClr val="F5E400"/>
    <a:srgbClr val="C4B79F"/>
    <a:srgbClr val="2D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just format 3 - Dekorfär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76329" autoAdjust="0"/>
  </p:normalViewPr>
  <p:slideViewPr>
    <p:cSldViewPr snapToGrid="0" showGuides="1">
      <p:cViewPr varScale="1">
        <p:scale>
          <a:sx n="65" d="100"/>
          <a:sy n="65" d="100"/>
        </p:scale>
        <p:origin x="1565" y="43"/>
      </p:cViewPr>
      <p:guideLst>
        <p:guide orient="horz" pos="663"/>
        <p:guide orient="horz" pos="3022"/>
        <p:guide orient="horz" pos="3504"/>
        <p:guide pos="438"/>
        <p:guide pos="6652"/>
        <p:guide pos="3704"/>
        <p:guide pos="33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howGuides="1">
      <p:cViewPr varScale="1">
        <p:scale>
          <a:sx n="41" d="100"/>
          <a:sy n="41" d="100"/>
        </p:scale>
        <p:origin x="2910" y="4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1540B-4ED5-46D5-8A2D-9A0375B892AB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sv-SE"/>
        </a:p>
      </dgm:t>
    </dgm:pt>
    <dgm:pt modelId="{26B48FB4-33F8-4A25-9BC2-F0EC26E23256}">
      <dgm:prSet phldrT="[Text]"/>
      <dgm:spPr>
        <a:ln>
          <a:noFill/>
        </a:ln>
      </dgm:spPr>
      <dgm:t>
        <a:bodyPr/>
        <a:lstStyle/>
        <a:p>
          <a:r>
            <a: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Miljöprogram</a:t>
          </a:r>
        </a:p>
      </dgm:t>
    </dgm:pt>
    <dgm:pt modelId="{DE58A47B-E2C4-476D-BC5C-22EA13128002}" type="parTrans" cxnId="{EC2F3620-C37D-468A-8411-1BF5C0E1659C}">
      <dgm:prSet/>
      <dgm:spPr/>
      <dgm:t>
        <a:bodyPr/>
        <a:lstStyle/>
        <a:p>
          <a:endParaRPr lang="sv-SE"/>
        </a:p>
      </dgm:t>
    </dgm:pt>
    <dgm:pt modelId="{194AAC66-3ED8-461E-A5A6-38594384D7EB}" type="sibTrans" cxnId="{EC2F3620-C37D-468A-8411-1BF5C0E1659C}">
      <dgm:prSet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sv-SE"/>
        </a:p>
      </dgm:t>
    </dgm:pt>
    <dgm:pt modelId="{9A32E761-BCC9-4F5D-93BF-1951963397EE}">
      <dgm:prSet phldrT="[Text]"/>
      <dgm:spPr>
        <a:ln>
          <a:noFill/>
        </a:ln>
      </dgm:spPr>
      <dgm:t>
        <a:bodyPr/>
        <a:lstStyle/>
        <a:p>
          <a:r>
            <a: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Ledningssystem</a:t>
          </a:r>
        </a:p>
      </dgm:t>
    </dgm:pt>
    <dgm:pt modelId="{D5A9A829-E8E0-4722-BB3B-8BA5CFF6E91B}" type="parTrans" cxnId="{04653127-E725-4CF2-976B-F171550AFBA0}">
      <dgm:prSet/>
      <dgm:spPr/>
      <dgm:t>
        <a:bodyPr/>
        <a:lstStyle/>
        <a:p>
          <a:endParaRPr lang="sv-SE"/>
        </a:p>
      </dgm:t>
    </dgm:pt>
    <dgm:pt modelId="{EDB5C2EE-AA49-431B-9DC3-B46C15A20B9F}" type="sibTrans" cxnId="{04653127-E725-4CF2-976B-F171550AFBA0}">
      <dgm:prSet/>
      <dgm:spPr>
        <a:solidFill>
          <a:schemeClr val="bg1">
            <a:alpha val="76667"/>
          </a:schemeClr>
        </a:solidFill>
        <a:ln>
          <a:noFill/>
        </a:ln>
      </dgm:spPr>
      <dgm:t>
        <a:bodyPr/>
        <a:lstStyle/>
        <a:p>
          <a:endParaRPr lang="sv-SE"/>
        </a:p>
      </dgm:t>
    </dgm:pt>
    <dgm:pt modelId="{4A230389-D66B-4284-AD63-3482614DDF40}">
      <dgm:prSet phldrT="[Text]"/>
      <dgm:spPr>
        <a:ln>
          <a:noFill/>
        </a:ln>
      </dgm:spPr>
      <dgm:t>
        <a:bodyPr/>
        <a:lstStyle/>
        <a:p>
          <a:r>
            <a: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Energistrategi</a:t>
          </a:r>
        </a:p>
      </dgm:t>
    </dgm:pt>
    <dgm:pt modelId="{9BAD6C07-5A78-469D-9685-302BD9A69B87}" type="parTrans" cxnId="{C02D3C66-E51A-4BD8-BBBB-CF90B98F4D16}">
      <dgm:prSet/>
      <dgm:spPr/>
      <dgm:t>
        <a:bodyPr/>
        <a:lstStyle/>
        <a:p>
          <a:endParaRPr lang="sv-SE"/>
        </a:p>
      </dgm:t>
    </dgm:pt>
    <dgm:pt modelId="{83238D9A-2F96-487D-AFC9-4619616B1A14}" type="sibTrans" cxnId="{C02D3C66-E51A-4BD8-BBBB-CF90B98F4D16}">
      <dgm:prSet/>
      <dgm:spPr>
        <a:solidFill>
          <a:schemeClr val="bg1">
            <a:alpha val="63333"/>
          </a:schemeClr>
        </a:solidFill>
        <a:ln>
          <a:noFill/>
        </a:ln>
      </dgm:spPr>
      <dgm:t>
        <a:bodyPr/>
        <a:lstStyle/>
        <a:p>
          <a:endParaRPr lang="sv-SE"/>
        </a:p>
      </dgm:t>
    </dgm:pt>
    <dgm:pt modelId="{20DF081C-BADE-43DA-83DB-0136FFFDDA13}">
      <dgm:prSet phldrT="[Text]"/>
      <dgm:spPr>
        <a:ln>
          <a:noFill/>
        </a:ln>
      </dgm:spPr>
      <dgm:t>
        <a:bodyPr/>
        <a:lstStyle/>
        <a:p>
          <a:r>
            <a: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Målkort</a:t>
          </a:r>
        </a:p>
      </dgm:t>
    </dgm:pt>
    <dgm:pt modelId="{FB5A1784-1C1F-41B8-BBD2-A04E0C892BD8}" type="parTrans" cxnId="{3D96D758-A3F5-46D2-AAE2-02073642BE92}">
      <dgm:prSet/>
      <dgm:spPr/>
      <dgm:t>
        <a:bodyPr/>
        <a:lstStyle/>
        <a:p>
          <a:endParaRPr lang="sv-SE"/>
        </a:p>
      </dgm:t>
    </dgm:pt>
    <dgm:pt modelId="{356B6E62-306C-4191-BE01-69B238EEE23C}" type="sibTrans" cxnId="{3D96D758-A3F5-46D2-AAE2-02073642BE92}">
      <dgm:prSet/>
      <dgm:spPr/>
      <dgm:t>
        <a:bodyPr/>
        <a:lstStyle/>
        <a:p>
          <a:endParaRPr lang="sv-SE"/>
        </a:p>
      </dgm:t>
    </dgm:pt>
    <dgm:pt modelId="{891BF5B1-8221-4D90-BCA7-68DD7CFB29E0}">
      <dgm:prSet phldrT="[Text]"/>
      <dgm:spPr>
        <a:ln>
          <a:noFill/>
        </a:ln>
      </dgm:spPr>
      <dgm:t>
        <a:bodyPr/>
        <a:lstStyle/>
        <a:p>
          <a:r>
            <a:rPr lang="sv-S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Handlingsplan</a:t>
          </a:r>
        </a:p>
      </dgm:t>
    </dgm:pt>
    <dgm:pt modelId="{85091993-7744-42DD-8A9A-2A6334B7F3A0}" type="parTrans" cxnId="{4D869519-6641-49F0-B817-B0BF8E70BD3B}">
      <dgm:prSet/>
      <dgm:spPr/>
      <dgm:t>
        <a:bodyPr/>
        <a:lstStyle/>
        <a:p>
          <a:endParaRPr lang="sv-SE"/>
        </a:p>
      </dgm:t>
    </dgm:pt>
    <dgm:pt modelId="{6F20E18F-0B6B-445C-B0C9-C08158414D25}" type="sibTrans" cxnId="{4D869519-6641-49F0-B817-B0BF8E70BD3B}">
      <dgm:prSet/>
      <dgm:spPr>
        <a:solidFill>
          <a:schemeClr val="bg1">
            <a:alpha val="50000"/>
          </a:schemeClr>
        </a:solidFill>
        <a:ln>
          <a:noFill/>
        </a:ln>
      </dgm:spPr>
      <dgm:t>
        <a:bodyPr/>
        <a:lstStyle/>
        <a:p>
          <a:endParaRPr lang="sv-SE"/>
        </a:p>
      </dgm:t>
    </dgm:pt>
    <dgm:pt modelId="{CD354F84-47B3-44B7-8BA0-492AD3061CD9}" type="pres">
      <dgm:prSet presAssocID="{8041540B-4ED5-46D5-8A2D-9A0375B892AB}" presName="outerComposite" presStyleCnt="0">
        <dgm:presLayoutVars>
          <dgm:chMax val="5"/>
          <dgm:dir/>
          <dgm:resizeHandles val="exact"/>
        </dgm:presLayoutVars>
      </dgm:prSet>
      <dgm:spPr/>
    </dgm:pt>
    <dgm:pt modelId="{8937C5BE-D0E5-4780-9C52-FBBF7BD3A045}" type="pres">
      <dgm:prSet presAssocID="{8041540B-4ED5-46D5-8A2D-9A0375B892AB}" presName="dummyMaxCanvas" presStyleCnt="0">
        <dgm:presLayoutVars/>
      </dgm:prSet>
      <dgm:spPr/>
    </dgm:pt>
    <dgm:pt modelId="{01CE44B6-77AF-45DD-9504-EAB860EF5D4C}" type="pres">
      <dgm:prSet presAssocID="{8041540B-4ED5-46D5-8A2D-9A0375B892AB}" presName="FiveNodes_1" presStyleLbl="node1" presStyleIdx="0" presStyleCnt="5">
        <dgm:presLayoutVars>
          <dgm:bulletEnabled val="1"/>
        </dgm:presLayoutVars>
      </dgm:prSet>
      <dgm:spPr/>
    </dgm:pt>
    <dgm:pt modelId="{FFAC139F-CAB4-4142-8151-83555990FC1C}" type="pres">
      <dgm:prSet presAssocID="{8041540B-4ED5-46D5-8A2D-9A0375B892AB}" presName="FiveNodes_2" presStyleLbl="node1" presStyleIdx="1" presStyleCnt="5">
        <dgm:presLayoutVars>
          <dgm:bulletEnabled val="1"/>
        </dgm:presLayoutVars>
      </dgm:prSet>
      <dgm:spPr/>
    </dgm:pt>
    <dgm:pt modelId="{08F2FCA9-AA06-4C6C-B8DC-6A75738588B6}" type="pres">
      <dgm:prSet presAssocID="{8041540B-4ED5-46D5-8A2D-9A0375B892AB}" presName="FiveNodes_3" presStyleLbl="node1" presStyleIdx="2" presStyleCnt="5">
        <dgm:presLayoutVars>
          <dgm:bulletEnabled val="1"/>
        </dgm:presLayoutVars>
      </dgm:prSet>
      <dgm:spPr/>
    </dgm:pt>
    <dgm:pt modelId="{B35C3963-8451-441D-809E-0439561AADA0}" type="pres">
      <dgm:prSet presAssocID="{8041540B-4ED5-46D5-8A2D-9A0375B892AB}" presName="FiveNodes_4" presStyleLbl="node1" presStyleIdx="3" presStyleCnt="5">
        <dgm:presLayoutVars>
          <dgm:bulletEnabled val="1"/>
        </dgm:presLayoutVars>
      </dgm:prSet>
      <dgm:spPr/>
    </dgm:pt>
    <dgm:pt modelId="{94C3DC7E-79EF-49D4-9C8B-759F4784650E}" type="pres">
      <dgm:prSet presAssocID="{8041540B-4ED5-46D5-8A2D-9A0375B892AB}" presName="FiveNodes_5" presStyleLbl="node1" presStyleIdx="4" presStyleCnt="5" custLinFactNeighborX="-603" custLinFactNeighborY="-1209">
        <dgm:presLayoutVars>
          <dgm:bulletEnabled val="1"/>
        </dgm:presLayoutVars>
      </dgm:prSet>
      <dgm:spPr/>
    </dgm:pt>
    <dgm:pt modelId="{88F8CAE1-538E-4AFF-AA96-3071E7789C18}" type="pres">
      <dgm:prSet presAssocID="{8041540B-4ED5-46D5-8A2D-9A0375B892AB}" presName="FiveConn_1-2" presStyleLbl="fgAccFollowNode1" presStyleIdx="0" presStyleCnt="4">
        <dgm:presLayoutVars>
          <dgm:bulletEnabled val="1"/>
        </dgm:presLayoutVars>
      </dgm:prSet>
      <dgm:spPr/>
    </dgm:pt>
    <dgm:pt modelId="{03D61419-8EDA-47AD-8277-BBF50D1694B9}" type="pres">
      <dgm:prSet presAssocID="{8041540B-4ED5-46D5-8A2D-9A0375B892AB}" presName="FiveConn_2-3" presStyleLbl="fgAccFollowNode1" presStyleIdx="1" presStyleCnt="4">
        <dgm:presLayoutVars>
          <dgm:bulletEnabled val="1"/>
        </dgm:presLayoutVars>
      </dgm:prSet>
      <dgm:spPr/>
    </dgm:pt>
    <dgm:pt modelId="{F4320669-9A8A-41A0-B9C0-54E25FB3113D}" type="pres">
      <dgm:prSet presAssocID="{8041540B-4ED5-46D5-8A2D-9A0375B892AB}" presName="FiveConn_3-4" presStyleLbl="fgAccFollowNode1" presStyleIdx="2" presStyleCnt="4">
        <dgm:presLayoutVars>
          <dgm:bulletEnabled val="1"/>
        </dgm:presLayoutVars>
      </dgm:prSet>
      <dgm:spPr/>
    </dgm:pt>
    <dgm:pt modelId="{5D317EB8-BF76-48BF-9DC7-2CC3953F5357}" type="pres">
      <dgm:prSet presAssocID="{8041540B-4ED5-46D5-8A2D-9A0375B892AB}" presName="FiveConn_4-5" presStyleLbl="fgAccFollowNode1" presStyleIdx="3" presStyleCnt="4">
        <dgm:presLayoutVars>
          <dgm:bulletEnabled val="1"/>
        </dgm:presLayoutVars>
      </dgm:prSet>
      <dgm:spPr/>
    </dgm:pt>
    <dgm:pt modelId="{6F7AEA61-5342-4041-BE76-905BFBBDE55F}" type="pres">
      <dgm:prSet presAssocID="{8041540B-4ED5-46D5-8A2D-9A0375B892AB}" presName="FiveNodes_1_text" presStyleLbl="node1" presStyleIdx="4" presStyleCnt="5">
        <dgm:presLayoutVars>
          <dgm:bulletEnabled val="1"/>
        </dgm:presLayoutVars>
      </dgm:prSet>
      <dgm:spPr/>
    </dgm:pt>
    <dgm:pt modelId="{CEEC0038-3673-4EFC-AA3E-5F4414071A0C}" type="pres">
      <dgm:prSet presAssocID="{8041540B-4ED5-46D5-8A2D-9A0375B892AB}" presName="FiveNodes_2_text" presStyleLbl="node1" presStyleIdx="4" presStyleCnt="5">
        <dgm:presLayoutVars>
          <dgm:bulletEnabled val="1"/>
        </dgm:presLayoutVars>
      </dgm:prSet>
      <dgm:spPr/>
    </dgm:pt>
    <dgm:pt modelId="{DC51352F-F6D3-4AC6-BCCD-C8812C5AEDA1}" type="pres">
      <dgm:prSet presAssocID="{8041540B-4ED5-46D5-8A2D-9A0375B892AB}" presName="FiveNodes_3_text" presStyleLbl="node1" presStyleIdx="4" presStyleCnt="5">
        <dgm:presLayoutVars>
          <dgm:bulletEnabled val="1"/>
        </dgm:presLayoutVars>
      </dgm:prSet>
      <dgm:spPr/>
    </dgm:pt>
    <dgm:pt modelId="{6A3CBF92-524B-4E7A-990B-633E63A171B7}" type="pres">
      <dgm:prSet presAssocID="{8041540B-4ED5-46D5-8A2D-9A0375B892AB}" presName="FiveNodes_4_text" presStyleLbl="node1" presStyleIdx="4" presStyleCnt="5">
        <dgm:presLayoutVars>
          <dgm:bulletEnabled val="1"/>
        </dgm:presLayoutVars>
      </dgm:prSet>
      <dgm:spPr/>
    </dgm:pt>
    <dgm:pt modelId="{ACA70351-BBCB-4245-A13E-97F3F8931FD0}" type="pres">
      <dgm:prSet presAssocID="{8041540B-4ED5-46D5-8A2D-9A0375B892A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A061911-E5B6-450C-AEE1-B6EBAC783991}" type="presOf" srcId="{26B48FB4-33F8-4A25-9BC2-F0EC26E23256}" destId="{6F7AEA61-5342-4041-BE76-905BFBBDE55F}" srcOrd="1" destOrd="0" presId="urn:microsoft.com/office/officeart/2005/8/layout/vProcess5"/>
    <dgm:cxn modelId="{4D869519-6641-49F0-B817-B0BF8E70BD3B}" srcId="{8041540B-4ED5-46D5-8A2D-9A0375B892AB}" destId="{891BF5B1-8221-4D90-BCA7-68DD7CFB29E0}" srcOrd="3" destOrd="0" parTransId="{85091993-7744-42DD-8A9A-2A6334B7F3A0}" sibTransId="{6F20E18F-0B6B-445C-B0C9-C08158414D25}"/>
    <dgm:cxn modelId="{EC2F3620-C37D-468A-8411-1BF5C0E1659C}" srcId="{8041540B-4ED5-46D5-8A2D-9A0375B892AB}" destId="{26B48FB4-33F8-4A25-9BC2-F0EC26E23256}" srcOrd="0" destOrd="0" parTransId="{DE58A47B-E2C4-476D-BC5C-22EA13128002}" sibTransId="{194AAC66-3ED8-461E-A5A6-38594384D7EB}"/>
    <dgm:cxn modelId="{04653127-E725-4CF2-976B-F171550AFBA0}" srcId="{8041540B-4ED5-46D5-8A2D-9A0375B892AB}" destId="{9A32E761-BCC9-4F5D-93BF-1951963397EE}" srcOrd="1" destOrd="0" parTransId="{D5A9A829-E8E0-4722-BB3B-8BA5CFF6E91B}" sibTransId="{EDB5C2EE-AA49-431B-9DC3-B46C15A20B9F}"/>
    <dgm:cxn modelId="{789F0835-1015-41AA-918A-C4864F115004}" type="presOf" srcId="{4A230389-D66B-4284-AD63-3482614DDF40}" destId="{DC51352F-F6D3-4AC6-BCCD-C8812C5AEDA1}" srcOrd="1" destOrd="0" presId="urn:microsoft.com/office/officeart/2005/8/layout/vProcess5"/>
    <dgm:cxn modelId="{8B551762-F16A-485F-BF61-93A428D43AF6}" type="presOf" srcId="{9A32E761-BCC9-4F5D-93BF-1951963397EE}" destId="{FFAC139F-CAB4-4142-8151-83555990FC1C}" srcOrd="0" destOrd="0" presId="urn:microsoft.com/office/officeart/2005/8/layout/vProcess5"/>
    <dgm:cxn modelId="{C02D3C66-E51A-4BD8-BBBB-CF90B98F4D16}" srcId="{8041540B-4ED5-46D5-8A2D-9A0375B892AB}" destId="{4A230389-D66B-4284-AD63-3482614DDF40}" srcOrd="2" destOrd="0" parTransId="{9BAD6C07-5A78-469D-9685-302BD9A69B87}" sibTransId="{83238D9A-2F96-487D-AFC9-4619616B1A14}"/>
    <dgm:cxn modelId="{7CCD6B71-0EA0-4173-840A-310510AD71AB}" type="presOf" srcId="{9A32E761-BCC9-4F5D-93BF-1951963397EE}" destId="{CEEC0038-3673-4EFC-AA3E-5F4414071A0C}" srcOrd="1" destOrd="0" presId="urn:microsoft.com/office/officeart/2005/8/layout/vProcess5"/>
    <dgm:cxn modelId="{9AC56872-84D1-4018-A16D-7ABBD6F7D61F}" type="presOf" srcId="{26B48FB4-33F8-4A25-9BC2-F0EC26E23256}" destId="{01CE44B6-77AF-45DD-9504-EAB860EF5D4C}" srcOrd="0" destOrd="0" presId="urn:microsoft.com/office/officeart/2005/8/layout/vProcess5"/>
    <dgm:cxn modelId="{FB525F56-1FE5-4C63-8670-194D03EFE4CD}" type="presOf" srcId="{EDB5C2EE-AA49-431B-9DC3-B46C15A20B9F}" destId="{03D61419-8EDA-47AD-8277-BBF50D1694B9}" srcOrd="0" destOrd="0" presId="urn:microsoft.com/office/officeart/2005/8/layout/vProcess5"/>
    <dgm:cxn modelId="{3D96D758-A3F5-46D2-AAE2-02073642BE92}" srcId="{8041540B-4ED5-46D5-8A2D-9A0375B892AB}" destId="{20DF081C-BADE-43DA-83DB-0136FFFDDA13}" srcOrd="4" destOrd="0" parTransId="{FB5A1784-1C1F-41B8-BBD2-A04E0C892BD8}" sibTransId="{356B6E62-306C-4191-BE01-69B238EEE23C}"/>
    <dgm:cxn modelId="{F3B10D5A-A66A-41E1-B1F8-9C4C519F359F}" type="presOf" srcId="{194AAC66-3ED8-461E-A5A6-38594384D7EB}" destId="{88F8CAE1-538E-4AFF-AA96-3071E7789C18}" srcOrd="0" destOrd="0" presId="urn:microsoft.com/office/officeart/2005/8/layout/vProcess5"/>
    <dgm:cxn modelId="{646CCA7D-9A3B-4716-B461-7471964C4B61}" type="presOf" srcId="{20DF081C-BADE-43DA-83DB-0136FFFDDA13}" destId="{ACA70351-BBCB-4245-A13E-97F3F8931FD0}" srcOrd="1" destOrd="0" presId="urn:microsoft.com/office/officeart/2005/8/layout/vProcess5"/>
    <dgm:cxn modelId="{E4E53B86-0E34-4EBE-B40D-7376AC542C7C}" type="presOf" srcId="{6F20E18F-0B6B-445C-B0C9-C08158414D25}" destId="{5D317EB8-BF76-48BF-9DC7-2CC3953F5357}" srcOrd="0" destOrd="0" presId="urn:microsoft.com/office/officeart/2005/8/layout/vProcess5"/>
    <dgm:cxn modelId="{3A2E3990-8870-4EE2-9E40-0AC8BF91E9B4}" type="presOf" srcId="{891BF5B1-8221-4D90-BCA7-68DD7CFB29E0}" destId="{6A3CBF92-524B-4E7A-990B-633E63A171B7}" srcOrd="1" destOrd="0" presId="urn:microsoft.com/office/officeart/2005/8/layout/vProcess5"/>
    <dgm:cxn modelId="{B39F2C93-AB13-48A0-99EE-985CC6A63031}" type="presOf" srcId="{20DF081C-BADE-43DA-83DB-0136FFFDDA13}" destId="{94C3DC7E-79EF-49D4-9C8B-759F4784650E}" srcOrd="0" destOrd="0" presId="urn:microsoft.com/office/officeart/2005/8/layout/vProcess5"/>
    <dgm:cxn modelId="{3579DB9D-DBF3-4EE7-B7A3-5C389D43B4C8}" type="presOf" srcId="{4A230389-D66B-4284-AD63-3482614DDF40}" destId="{08F2FCA9-AA06-4C6C-B8DC-6A75738588B6}" srcOrd="0" destOrd="0" presId="urn:microsoft.com/office/officeart/2005/8/layout/vProcess5"/>
    <dgm:cxn modelId="{97FEF4B4-9CC3-475A-A55C-7FF8E94AE62A}" type="presOf" srcId="{8041540B-4ED5-46D5-8A2D-9A0375B892AB}" destId="{CD354F84-47B3-44B7-8BA0-492AD3061CD9}" srcOrd="0" destOrd="0" presId="urn:microsoft.com/office/officeart/2005/8/layout/vProcess5"/>
    <dgm:cxn modelId="{A9C1CAD6-FE6D-4155-92A6-A1D19BC66D2C}" type="presOf" srcId="{891BF5B1-8221-4D90-BCA7-68DD7CFB29E0}" destId="{B35C3963-8451-441D-809E-0439561AADA0}" srcOrd="0" destOrd="0" presId="urn:microsoft.com/office/officeart/2005/8/layout/vProcess5"/>
    <dgm:cxn modelId="{141064D9-9FEB-4D1F-B298-03C2B76A16EA}" type="presOf" srcId="{83238D9A-2F96-487D-AFC9-4619616B1A14}" destId="{F4320669-9A8A-41A0-B9C0-54E25FB3113D}" srcOrd="0" destOrd="0" presId="urn:microsoft.com/office/officeart/2005/8/layout/vProcess5"/>
    <dgm:cxn modelId="{E8AFB692-309A-4A8B-8368-66796E6FED65}" type="presParOf" srcId="{CD354F84-47B3-44B7-8BA0-492AD3061CD9}" destId="{8937C5BE-D0E5-4780-9C52-FBBF7BD3A045}" srcOrd="0" destOrd="0" presId="urn:microsoft.com/office/officeart/2005/8/layout/vProcess5"/>
    <dgm:cxn modelId="{0A955952-95D9-4B2D-99B5-3CBF9DE10F2C}" type="presParOf" srcId="{CD354F84-47B3-44B7-8BA0-492AD3061CD9}" destId="{01CE44B6-77AF-45DD-9504-EAB860EF5D4C}" srcOrd="1" destOrd="0" presId="urn:microsoft.com/office/officeart/2005/8/layout/vProcess5"/>
    <dgm:cxn modelId="{C09071AB-7831-4F25-9C0F-F3053CA9DD61}" type="presParOf" srcId="{CD354F84-47B3-44B7-8BA0-492AD3061CD9}" destId="{FFAC139F-CAB4-4142-8151-83555990FC1C}" srcOrd="2" destOrd="0" presId="urn:microsoft.com/office/officeart/2005/8/layout/vProcess5"/>
    <dgm:cxn modelId="{9B25C7F4-7135-4E07-8A93-D68F0D1E49CC}" type="presParOf" srcId="{CD354F84-47B3-44B7-8BA0-492AD3061CD9}" destId="{08F2FCA9-AA06-4C6C-B8DC-6A75738588B6}" srcOrd="3" destOrd="0" presId="urn:microsoft.com/office/officeart/2005/8/layout/vProcess5"/>
    <dgm:cxn modelId="{4249CCA0-5A7B-4622-99D9-696628E3A1D7}" type="presParOf" srcId="{CD354F84-47B3-44B7-8BA0-492AD3061CD9}" destId="{B35C3963-8451-441D-809E-0439561AADA0}" srcOrd="4" destOrd="0" presId="urn:microsoft.com/office/officeart/2005/8/layout/vProcess5"/>
    <dgm:cxn modelId="{672DCE6C-4D31-45B6-AE04-3F3E29E5C1AC}" type="presParOf" srcId="{CD354F84-47B3-44B7-8BA0-492AD3061CD9}" destId="{94C3DC7E-79EF-49D4-9C8B-759F4784650E}" srcOrd="5" destOrd="0" presId="urn:microsoft.com/office/officeart/2005/8/layout/vProcess5"/>
    <dgm:cxn modelId="{1378005B-B3D1-4D08-AD92-974EDA4282A6}" type="presParOf" srcId="{CD354F84-47B3-44B7-8BA0-492AD3061CD9}" destId="{88F8CAE1-538E-4AFF-AA96-3071E7789C18}" srcOrd="6" destOrd="0" presId="urn:microsoft.com/office/officeart/2005/8/layout/vProcess5"/>
    <dgm:cxn modelId="{75FB2D96-5A78-431C-BFC8-CDD2AAD13CBE}" type="presParOf" srcId="{CD354F84-47B3-44B7-8BA0-492AD3061CD9}" destId="{03D61419-8EDA-47AD-8277-BBF50D1694B9}" srcOrd="7" destOrd="0" presId="urn:microsoft.com/office/officeart/2005/8/layout/vProcess5"/>
    <dgm:cxn modelId="{39AE8D3B-6B1E-42B5-9D1D-1D06B7D0BBB2}" type="presParOf" srcId="{CD354F84-47B3-44B7-8BA0-492AD3061CD9}" destId="{F4320669-9A8A-41A0-B9C0-54E25FB3113D}" srcOrd="8" destOrd="0" presId="urn:microsoft.com/office/officeart/2005/8/layout/vProcess5"/>
    <dgm:cxn modelId="{41454CD6-BF26-4DDD-883A-26E85B03CF0F}" type="presParOf" srcId="{CD354F84-47B3-44B7-8BA0-492AD3061CD9}" destId="{5D317EB8-BF76-48BF-9DC7-2CC3953F5357}" srcOrd="9" destOrd="0" presId="urn:microsoft.com/office/officeart/2005/8/layout/vProcess5"/>
    <dgm:cxn modelId="{7E9995AC-786C-4C2B-A319-186D222E93F7}" type="presParOf" srcId="{CD354F84-47B3-44B7-8BA0-492AD3061CD9}" destId="{6F7AEA61-5342-4041-BE76-905BFBBDE55F}" srcOrd="10" destOrd="0" presId="urn:microsoft.com/office/officeart/2005/8/layout/vProcess5"/>
    <dgm:cxn modelId="{F589B3D4-FAA7-4BAE-B470-3C96706AF21A}" type="presParOf" srcId="{CD354F84-47B3-44B7-8BA0-492AD3061CD9}" destId="{CEEC0038-3673-4EFC-AA3E-5F4414071A0C}" srcOrd="11" destOrd="0" presId="urn:microsoft.com/office/officeart/2005/8/layout/vProcess5"/>
    <dgm:cxn modelId="{A6A315C6-961A-4236-A554-2B78B0B97C2B}" type="presParOf" srcId="{CD354F84-47B3-44B7-8BA0-492AD3061CD9}" destId="{DC51352F-F6D3-4AC6-BCCD-C8812C5AEDA1}" srcOrd="12" destOrd="0" presId="urn:microsoft.com/office/officeart/2005/8/layout/vProcess5"/>
    <dgm:cxn modelId="{4A40BAA1-56EE-4053-9E8E-D49DB0D678E3}" type="presParOf" srcId="{CD354F84-47B3-44B7-8BA0-492AD3061CD9}" destId="{6A3CBF92-524B-4E7A-990B-633E63A171B7}" srcOrd="13" destOrd="0" presId="urn:microsoft.com/office/officeart/2005/8/layout/vProcess5"/>
    <dgm:cxn modelId="{D217D8D5-92D2-4CCE-BCC7-70FD1EECAAF9}" type="presParOf" srcId="{CD354F84-47B3-44B7-8BA0-492AD3061CD9}" destId="{ACA70351-BBCB-4245-A13E-97F3F8931FD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E44B6-77AF-45DD-9504-EAB860EF5D4C}">
      <dsp:nvSpPr>
        <dsp:cNvPr id="0" name=""/>
        <dsp:cNvSpPr/>
      </dsp:nvSpPr>
      <dsp:spPr>
        <a:xfrm>
          <a:off x="0" y="0"/>
          <a:ext cx="4237118" cy="7880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Miljöprogram</a:t>
          </a:r>
        </a:p>
      </dsp:txBody>
      <dsp:txXfrm>
        <a:off x="23081" y="23081"/>
        <a:ext cx="3294566" cy="741872"/>
      </dsp:txXfrm>
    </dsp:sp>
    <dsp:sp modelId="{FFAC139F-CAB4-4142-8151-83555990FC1C}">
      <dsp:nvSpPr>
        <dsp:cNvPr id="0" name=""/>
        <dsp:cNvSpPr/>
      </dsp:nvSpPr>
      <dsp:spPr>
        <a:xfrm>
          <a:off x="316408" y="897484"/>
          <a:ext cx="4237118" cy="7880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Ledningssystem</a:t>
          </a:r>
        </a:p>
      </dsp:txBody>
      <dsp:txXfrm>
        <a:off x="339489" y="920565"/>
        <a:ext cx="3362325" cy="741872"/>
      </dsp:txXfrm>
    </dsp:sp>
    <dsp:sp modelId="{08F2FCA9-AA06-4C6C-B8DC-6A75738588B6}">
      <dsp:nvSpPr>
        <dsp:cNvPr id="0" name=""/>
        <dsp:cNvSpPr/>
      </dsp:nvSpPr>
      <dsp:spPr>
        <a:xfrm>
          <a:off x="632816" y="1794968"/>
          <a:ext cx="4237118" cy="7880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Energistrategi</a:t>
          </a:r>
        </a:p>
      </dsp:txBody>
      <dsp:txXfrm>
        <a:off x="655897" y="1818049"/>
        <a:ext cx="3362325" cy="741872"/>
      </dsp:txXfrm>
    </dsp:sp>
    <dsp:sp modelId="{B35C3963-8451-441D-809E-0439561AADA0}">
      <dsp:nvSpPr>
        <dsp:cNvPr id="0" name=""/>
        <dsp:cNvSpPr/>
      </dsp:nvSpPr>
      <dsp:spPr>
        <a:xfrm>
          <a:off x="949224" y="2692452"/>
          <a:ext cx="4237118" cy="7880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Handlingsplan</a:t>
          </a:r>
        </a:p>
      </dsp:txBody>
      <dsp:txXfrm>
        <a:off x="972305" y="2715533"/>
        <a:ext cx="3362325" cy="741872"/>
      </dsp:txXfrm>
    </dsp:sp>
    <dsp:sp modelId="{94C3DC7E-79EF-49D4-9C8B-759F4784650E}">
      <dsp:nvSpPr>
        <dsp:cNvPr id="0" name=""/>
        <dsp:cNvSpPr/>
      </dsp:nvSpPr>
      <dsp:spPr>
        <a:xfrm>
          <a:off x="1240082" y="3580409"/>
          <a:ext cx="4237118" cy="7880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Målkort</a:t>
          </a:r>
        </a:p>
      </dsp:txBody>
      <dsp:txXfrm>
        <a:off x="1263163" y="3603490"/>
        <a:ext cx="3362325" cy="741872"/>
      </dsp:txXfrm>
    </dsp:sp>
    <dsp:sp modelId="{88F8CAE1-538E-4AFF-AA96-3071E7789C18}">
      <dsp:nvSpPr>
        <dsp:cNvPr id="0" name=""/>
        <dsp:cNvSpPr/>
      </dsp:nvSpPr>
      <dsp:spPr>
        <a:xfrm>
          <a:off x="3724895" y="575703"/>
          <a:ext cx="512222" cy="512222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400" kern="1200"/>
        </a:p>
      </dsp:txBody>
      <dsp:txXfrm>
        <a:off x="3840145" y="575703"/>
        <a:ext cx="281722" cy="385447"/>
      </dsp:txXfrm>
    </dsp:sp>
    <dsp:sp modelId="{03D61419-8EDA-47AD-8277-BBF50D1694B9}">
      <dsp:nvSpPr>
        <dsp:cNvPr id="0" name=""/>
        <dsp:cNvSpPr/>
      </dsp:nvSpPr>
      <dsp:spPr>
        <a:xfrm>
          <a:off x="4041303" y="1473187"/>
          <a:ext cx="512222" cy="512222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76667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400" kern="1200"/>
        </a:p>
      </dsp:txBody>
      <dsp:txXfrm>
        <a:off x="4156553" y="1473187"/>
        <a:ext cx="281722" cy="385447"/>
      </dsp:txXfrm>
    </dsp:sp>
    <dsp:sp modelId="{F4320669-9A8A-41A0-B9C0-54E25FB3113D}">
      <dsp:nvSpPr>
        <dsp:cNvPr id="0" name=""/>
        <dsp:cNvSpPr/>
      </dsp:nvSpPr>
      <dsp:spPr>
        <a:xfrm>
          <a:off x="4357711" y="2357537"/>
          <a:ext cx="512222" cy="512222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63333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400" kern="1200"/>
        </a:p>
      </dsp:txBody>
      <dsp:txXfrm>
        <a:off x="4472961" y="2357537"/>
        <a:ext cx="281722" cy="385447"/>
      </dsp:txXfrm>
    </dsp:sp>
    <dsp:sp modelId="{5D317EB8-BF76-48BF-9DC7-2CC3953F5357}">
      <dsp:nvSpPr>
        <dsp:cNvPr id="0" name=""/>
        <dsp:cNvSpPr/>
      </dsp:nvSpPr>
      <dsp:spPr>
        <a:xfrm>
          <a:off x="4674120" y="3263778"/>
          <a:ext cx="512222" cy="512222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400" kern="1200"/>
        </a:p>
      </dsp:txBody>
      <dsp:txXfrm>
        <a:off x="4789370" y="3263778"/>
        <a:ext cx="281722" cy="385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69D82DC-5434-4B13-AFDE-361B5E2118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D1AD93E-D021-4F3F-8073-4A550286A7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0"/>
            <a:ext cx="2949099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D1B3C60-9B66-4B3C-BD18-03B9C35884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05CAB4D-95FC-4E1E-9C91-39D38488AF5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5" y="4723448"/>
            <a:ext cx="4990783" cy="44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FC18B5E-4434-42F2-8907-0C97DA06F6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5"/>
            <a:ext cx="2949099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4EEC4E84-ADB6-447F-BDFA-AB701CF26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6895"/>
            <a:ext cx="2949099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1BF5E35-0CD6-4D01-8E8D-A31FF9510064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82218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baseline="0" dirty="0"/>
              <a:t>Lite kort om vårt energiarbete, hur det hänger ihop och vad vi vill uppnå.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800" kern="120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8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Region Skånes </a:t>
            </a:r>
            <a:r>
              <a:rPr lang="sv-SE" altLang="sv-SE" sz="800" dirty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rPr>
              <a:t>uppdrag är att ombesörja </a:t>
            </a: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vård och främja hälsa, kollektivtrafik, utveckling av näringsliv, kultur, infrastruktur, samhällsplanering och miljö- och klimatfrågor</a:t>
            </a:r>
            <a:r>
              <a:rPr lang="sv-SE" sz="800" b="0" i="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 – inom Skåne</a:t>
            </a: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502738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b="1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INTERNT arbetar vi för att minska energianvändningen genom</a:t>
            </a:r>
            <a:r>
              <a:rPr lang="sv-SE" altLang="sv-SE" sz="1200" b="1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kravställning och energieffektivisering.</a:t>
            </a:r>
            <a:endParaRPr lang="sv-SE" altLang="sv-SE" sz="1200" b="1" dirty="0">
              <a:solidFill>
                <a:schemeClr val="tx1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sv-SE" sz="1200" b="1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Vårt mål är en minskad och effektivare energianvändning </a:t>
            </a:r>
            <a:r>
              <a:rPr lang="sv-SE" sz="1200" b="1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eller annorlunda uttryckt att få ut så mkt nytta som möjligt av insatt mängd energi.</a:t>
            </a:r>
          </a:p>
          <a:p>
            <a:endParaRPr lang="sv-SE" sz="1200" b="1" kern="1200" baseline="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r>
              <a:rPr lang="sv-SE" sz="1200" b="1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LÄS O BESKRIV PUSSELBITARNA!</a:t>
            </a:r>
          </a:p>
          <a:p>
            <a:endParaRPr lang="sv-SE" sz="1200" b="1" kern="1200" baseline="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Teknikförvaltarens roll!!! +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Reg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 energigrupp + FÄI + Pengarna</a:t>
            </a:r>
          </a:p>
          <a:p>
            <a:endParaRPr lang="sv-SE" sz="1200" kern="1200" baseline="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(Miljöbyggnad Silver, Miljöbyggnad Guld avseende de fyra indikatorerna inom område energi (1. Värmeeffektbehov, 2. Solvärmelast, 3. Energianvändning, 4. Andel förnybar energi)</a:t>
            </a:r>
          </a:p>
          <a:p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Övriga indikatorer är:</a:t>
            </a:r>
          </a:p>
          <a:p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5. Ljud, 6. Radon, 7. Ventilation, 8. Fuktsäkerhet, 9. Termiskt klimat vinter, 10. Termiskt klimat sommar, 11. Dagsljus, 12. </a:t>
            </a:r>
            <a:r>
              <a:rPr lang="sv-SE" sz="1200" kern="1200" baseline="0" dirty="0" err="1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Legionella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 charset="0"/>
              </a:rPr>
              <a:t>, 13. Loggbok med byggvaror, 14. Utfasning av farliga ämnen, 15. Stommens klimatpåverkan.)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10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28060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 nya nu för oss är att vi direkt i det nya miljöprogrammet fått uppdraget att se över våra verksamheters möjlighet att bidra till effektoptimering. Att bidra till ett stabilt elsystem.</a:t>
            </a:r>
          </a:p>
          <a:p>
            <a:endParaRPr lang="sv-S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Effektoptimering kan åstadkommas genom att:</a:t>
            </a:r>
          </a:p>
          <a:p>
            <a:pPr marL="342900" indent="-342900">
              <a:buAutoNum type="arabicParenR"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flytta energianvändning i tid,</a:t>
            </a:r>
          </a:p>
          <a:p>
            <a:pPr marL="342900" indent="-342900">
              <a:buAutoNum type="arabicParenR"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 egen effekt tillgänglig (lokala batterilösningar)</a:t>
            </a:r>
          </a:p>
          <a:p>
            <a:pPr marL="342900" indent="-342900">
              <a:buAutoNum type="arabicParenR"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byta energislag</a:t>
            </a:r>
          </a:p>
          <a:p>
            <a:pPr marL="342900" indent="-342900">
              <a:buAutoNum type="arabicParenR"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helt enkelt arbeta bort behovet av effekten (fast då är begreppet energieffektivisering mera rättvisande)</a:t>
            </a:r>
          </a:p>
          <a:p>
            <a:endParaRPr lang="sv-S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Utmaningen är transportsektorn</a:t>
            </a:r>
          </a:p>
          <a:p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På ovanstående tillkommer inom 3-5 år stora </a:t>
            </a:r>
            <a:r>
              <a:rPr lang="sv-SE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laddeffekter</a:t>
            </a: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för våra bussdepåer där ex. den i Lockarp landar på ca 12 MW (obs nattetid).</a:t>
            </a:r>
          </a:p>
          <a:p>
            <a:endParaRPr lang="sv-S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&lt; Byt bild &gt;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84188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Då får vi börja analysera effektuttagen för att bryta ned dom och ställa de där jobbiga frågorna.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&lt;SNABBA PÅ!!!&gt;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Varför ligger ex. </a:t>
            </a:r>
            <a:r>
              <a:rPr lang="sv-SE" dirty="0" err="1">
                <a:solidFill>
                  <a:schemeClr val="tx1"/>
                </a:solidFill>
              </a:rPr>
              <a:t>baslasten</a:t>
            </a:r>
            <a:r>
              <a:rPr lang="sv-SE" dirty="0">
                <a:solidFill>
                  <a:schemeClr val="tx1"/>
                </a:solidFill>
              </a:rPr>
              <a:t> på samma nivå i Lund som  i Malmö?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Till slut är jag övertygad om att mycket kommer att handla om det vi ingenjörer tycker är lite obehagligt.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Människan och beteende - arbetstider, incitament etc.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998701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Berätta att kurvorna avser </a:t>
            </a:r>
            <a:r>
              <a:rPr lang="sv-SE" b="1" dirty="0">
                <a:solidFill>
                  <a:schemeClr val="tx1"/>
                </a:solidFill>
              </a:rPr>
              <a:t>ALL</a:t>
            </a:r>
            <a:r>
              <a:rPr lang="sv-SE" dirty="0">
                <a:solidFill>
                  <a:schemeClr val="tx1"/>
                </a:solidFill>
              </a:rPr>
              <a:t> energianvändning inklusive verksamhetsenergi vilken numera utgör ca hälften av energianvändningen i befintligt fastighetsbestånd och nästan 2/3 i nybyggnation.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Övre svarta kurvan visar den </a:t>
            </a:r>
            <a:r>
              <a:rPr lang="sv-SE" dirty="0" err="1">
                <a:solidFill>
                  <a:schemeClr val="tx1"/>
                </a:solidFill>
              </a:rPr>
              <a:t>klimatkorrigerade</a:t>
            </a:r>
            <a:r>
              <a:rPr lang="sv-SE" dirty="0">
                <a:solidFill>
                  <a:schemeClr val="tx1"/>
                </a:solidFill>
              </a:rPr>
              <a:t> specifika energianvändningen medans den undre vita är den okorrigerade specifika energianvändningen, dvs den faktiska energianvändningen.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Vi följer utfallet i förhållande till referensvärdet för att påvisa den ständiga förbättring som vi åtagit oss i ledningssystemet.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Den dramatiska ökningen från okt-20 tills nu beror på pandemin och de åtgärder vi fått vidta för att skapa undertryck i våra vårdlokaler.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86442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99,9% år 2020.</a:t>
            </a:r>
          </a:p>
          <a:p>
            <a:r>
              <a:rPr lang="sv-SE" dirty="0">
                <a:solidFill>
                  <a:schemeClr val="tx1"/>
                </a:solidFill>
              </a:rPr>
              <a:t>Reservkraften kvarstår och får stå kvar så tills andra lösningar är tillräckligt robusta.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Arbetet initierades 2012 med tecknandet av den första avsiktsförklaringen om fossilfria energileveranser med Kraftringen AB.</a:t>
            </a:r>
          </a:p>
          <a:p>
            <a:r>
              <a:rPr lang="sv-SE" dirty="0">
                <a:solidFill>
                  <a:schemeClr val="tx1"/>
                </a:solidFill>
              </a:rPr>
              <a:t>Två år senare tecknades avsiktsförklaring med Öresundskraft och därpå följde resterande 6 energileverantörer.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Dessa avsiktsförklaringar har följts upp med samarbetsavtal, pilotprojekt och fördjupat samarbete vilket möjliggjort utvecklingen vi nu ser.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På </a:t>
            </a:r>
            <a:r>
              <a:rPr lang="sv-SE" dirty="0" err="1">
                <a:solidFill>
                  <a:schemeClr val="tx1"/>
                </a:solidFill>
              </a:rPr>
              <a:t>elsidan</a:t>
            </a:r>
            <a:r>
              <a:rPr lang="sv-SE" dirty="0">
                <a:solidFill>
                  <a:schemeClr val="tx1"/>
                </a:solidFill>
              </a:rPr>
              <a:t> är all el inköpt till Region Skåne </a:t>
            </a:r>
            <a:r>
              <a:rPr lang="sv-SE" dirty="0" err="1">
                <a:solidFill>
                  <a:schemeClr val="tx1"/>
                </a:solidFill>
              </a:rPr>
              <a:t>urpsrungsmärkt</a:t>
            </a:r>
            <a:r>
              <a:rPr lang="sv-SE" dirty="0">
                <a:solidFill>
                  <a:schemeClr val="tx1"/>
                </a:solidFill>
              </a:rPr>
              <a:t> med </a:t>
            </a:r>
            <a:r>
              <a:rPr lang="sv-SE" dirty="0" err="1">
                <a:solidFill>
                  <a:schemeClr val="tx1"/>
                </a:solidFill>
              </a:rPr>
              <a:t>BraMiljöval</a:t>
            </a:r>
            <a:r>
              <a:rPr lang="sv-SE" dirty="0">
                <a:solidFill>
                  <a:schemeClr val="tx1"/>
                </a:solidFill>
              </a:rPr>
              <a:t>-vattenkraft.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069066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7862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Diagrammet visar den specifika, </a:t>
            </a:r>
            <a:r>
              <a:rPr lang="sv-SE" dirty="0" err="1"/>
              <a:t>klimatkorrigerade</a:t>
            </a:r>
            <a:r>
              <a:rPr lang="sv-SE" dirty="0"/>
              <a:t>, energianvändningen för våra sjukhus.</a:t>
            </a:r>
          </a:p>
          <a:p>
            <a:endParaRPr lang="sv-SE" dirty="0"/>
          </a:p>
          <a:p>
            <a:r>
              <a:rPr lang="sv-SE" dirty="0"/>
              <a:t>Längst ned har vi CSK i Kristianstad som haft problem med värmepumparnas drift under vinter och vår.</a:t>
            </a:r>
          </a:p>
          <a:p>
            <a:r>
              <a:rPr lang="sv-SE" dirty="0"/>
              <a:t>Högst upp har vi Helsingborg i vinrött som förutom ett litet pandemihopp upp haft en mkt bra utveckling av energiprestanda.</a:t>
            </a:r>
          </a:p>
          <a:p>
            <a:endParaRPr lang="sv-SE" dirty="0"/>
          </a:p>
          <a:p>
            <a:r>
              <a:rPr lang="sv-SE" dirty="0"/>
              <a:t>Jämför gärna med föregående diagram vars svarta kurva är den </a:t>
            </a:r>
            <a:r>
              <a:rPr lang="sv-SE" dirty="0" err="1"/>
              <a:t>sammanlagrade</a:t>
            </a:r>
            <a:r>
              <a:rPr lang="sv-SE" dirty="0"/>
              <a:t> kurvan från detta.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1386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17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39594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tshållare för bildobjekt 1">
            <a:extLst>
              <a:ext uri="{FF2B5EF4-FFF2-40B4-BE49-F238E27FC236}">
                <a16:creationId xmlns:a16="http://schemas.microsoft.com/office/drawing/2014/main" id="{C56ED4B7-F76D-4920-9A3A-35B50863A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Platshållare för anteckningar 2">
            <a:extLst>
              <a:ext uri="{FF2B5EF4-FFF2-40B4-BE49-F238E27FC236}">
                <a16:creationId xmlns:a16="http://schemas.microsoft.com/office/drawing/2014/main" id="{4F6EFE2A-166F-4B84-BDCF-5CBFB3989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Vi arbetar på uppdrag av</a:t>
            </a:r>
            <a:r>
              <a:rPr lang="sv-SE" sz="800" b="0" i="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 </a:t>
            </a:r>
            <a:r>
              <a:rPr lang="sv-SE" altLang="sv-SE" sz="800" b="0" dirty="0">
                <a:solidFill>
                  <a:schemeClr val="tx1"/>
                </a:solidFill>
              </a:rPr>
              <a:t>skåningarna, dvs </a:t>
            </a:r>
            <a:r>
              <a:rPr lang="sv-SE" sz="800" b="0" i="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våra </a:t>
            </a:r>
            <a:r>
              <a:rPr lang="sv-SE" altLang="sv-SE" sz="800" b="0" dirty="0">
                <a:solidFill>
                  <a:schemeClr val="tx1"/>
                </a:solidFill>
              </a:rPr>
              <a:t>1,4 miljoner </a:t>
            </a: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invånare, som genom landstingsskatten huvudsakligen finansierar Region Skånes</a:t>
            </a:r>
            <a:r>
              <a:rPr lang="sv-SE" sz="800" b="0" i="0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 </a:t>
            </a: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verksamhet.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800" b="0" i="0" kern="120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  <a:cs typeface="ヒラギノ角ゴ Pro W3"/>
              </a:rPr>
              <a:t>Högsta beslutande organ är </a:t>
            </a:r>
            <a:r>
              <a:rPr lang="sv-SE" altLang="sv-SE" sz="800" dirty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rPr>
              <a:t>Regionfullmäktige med 149 ledamöter som beslutar om alltifrån sjukvård och kollektivtrafik till frågor om regional utveckling och kultur.</a:t>
            </a:r>
            <a:r>
              <a:rPr lang="sv-SE" altLang="sv-SE" sz="80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rPr>
              <a:t> </a:t>
            </a:r>
          </a:p>
          <a:p>
            <a:br>
              <a:rPr lang="sv-SE" altLang="sv-SE" sz="800" dirty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rPr>
            </a:br>
            <a:r>
              <a:rPr lang="sv-SE" altLang="sv-SE" sz="800" dirty="0">
                <a:solidFill>
                  <a:schemeClr val="tx1"/>
                </a:solidFill>
              </a:rPr>
              <a:t>Budget 43 miljarder kr/år</a:t>
            </a:r>
            <a:endParaRPr lang="sv-SE" sz="800" b="0" i="0" kern="120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882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dirty="0">
                <a:solidFill>
                  <a:schemeClr val="tx1"/>
                </a:solidFill>
              </a:rPr>
              <a:t>Region Skånes verksamheter är uppdelad i förvaltningar och jag representerar förvaltningen Regionfastigheter.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2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dirty="0">
                <a:solidFill>
                  <a:schemeClr val="tx1"/>
                </a:solidFill>
              </a:rPr>
              <a:t>Regionfastigheters uppdrag är att: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utveckla Region Skånes fastigheter.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tillhandahålla ändamålsenliga lokaler för våra hyresgäster.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förvaltar 1,2 miljoner kvadratmeter egna fastigheter och därmed ansvara för drift och underhåll av dessa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Dessutom hyr vi in cirka 500 000 kvadratmeter runt om i Skåne av andra fastighetsägare för Region Skånes verksamheter, till exempel vårdcentraler och folktandvård.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Regionfastigheter ansvarar också för all om- och nybyggnation av Region Skånes fastigheter.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kern="0" dirty="0">
                <a:solidFill>
                  <a:schemeClr val="tx1"/>
                </a:solidFill>
              </a:rPr>
              <a:t>Vi är en av Skånes största byggherrar, fastighetsförvaltare och även inhyrare av lokaler på knappt 400 anställda.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200" kern="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>
                <a:solidFill>
                  <a:schemeClr val="tx1"/>
                </a:solidFill>
              </a:rPr>
              <a:t>Många av våra hyresgäster bedriver högspecialiserad verksamheter och kräver lokaler med hög teknisk standard, </a:t>
            </a:r>
            <a:r>
              <a:rPr lang="sv-SE" sz="1200" dirty="0">
                <a:solidFill>
                  <a:schemeClr val="tx1"/>
                </a:solidFill>
              </a:rPr>
              <a:t>avancerade tekniska anläggningar och system vars drift vi måste garantera årets alla dagar.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kern="0" dirty="0">
                <a:solidFill>
                  <a:schemeClr val="tx1"/>
                </a:solidFill>
              </a:rPr>
              <a:t>Viktigt att påpeka är också att vi har fastigheter från vitt skilda tidsepoker med ett spann på 200 år.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kern="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kern="0" dirty="0">
                <a:solidFill>
                  <a:schemeClr val="tx1"/>
                </a:solidFill>
              </a:rPr>
              <a:t>Något annat som bör kännas till är följande &lt;byt bild&gt;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7716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...nämligen att vi trots pandemi har en enormt hög investeringstakt i regionen vilket tar kraft samt projektledar- och teknikspecialisters resurser i anspråk.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1069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För att bygga på grunden i denna presentation så kommer här de energivolymer som vi rör oss med.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Till våra egenägda fastigheter, dvs sjukhusområdena samt </a:t>
            </a:r>
            <a:r>
              <a:rPr lang="sv-SE" dirty="0" err="1">
                <a:solidFill>
                  <a:schemeClr val="tx1"/>
                </a:solidFill>
              </a:rPr>
              <a:t>rättspsyk</a:t>
            </a:r>
            <a:r>
              <a:rPr lang="sv-SE" dirty="0">
                <a:solidFill>
                  <a:schemeClr val="tx1"/>
                </a:solidFill>
              </a:rPr>
              <a:t> i </a:t>
            </a:r>
            <a:r>
              <a:rPr lang="sv-SE" dirty="0" err="1">
                <a:solidFill>
                  <a:schemeClr val="tx1"/>
                </a:solidFill>
              </a:rPr>
              <a:t>Tbg</a:t>
            </a:r>
            <a:r>
              <a:rPr lang="sv-SE" dirty="0">
                <a:solidFill>
                  <a:schemeClr val="tx1"/>
                </a:solidFill>
              </a:rPr>
              <a:t> och Pålsjö i </a:t>
            </a:r>
            <a:r>
              <a:rPr lang="sv-SE" dirty="0" err="1">
                <a:solidFill>
                  <a:schemeClr val="tx1"/>
                </a:solidFill>
              </a:rPr>
              <a:t>Hbg</a:t>
            </a:r>
            <a:r>
              <a:rPr lang="sv-SE" dirty="0">
                <a:solidFill>
                  <a:schemeClr val="tx1"/>
                </a:solidFill>
              </a:rPr>
              <a:t>, köper vi in &lt;LÄS&gt;</a:t>
            </a:r>
          </a:p>
          <a:p>
            <a:r>
              <a:rPr lang="sv-SE" dirty="0">
                <a:solidFill>
                  <a:schemeClr val="tx1"/>
                </a:solidFill>
              </a:rPr>
              <a:t>ALL ENERGI!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…förklara GWh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397823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sz="1200" b="1" kern="120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Kort-kort</a:t>
            </a:r>
          </a:p>
          <a:p>
            <a:pPr marL="0" indent="0">
              <a:buFontTx/>
              <a:buNone/>
            </a:pPr>
            <a:r>
              <a:rPr lang="sv-SE" sz="1200" b="1" kern="120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Ramverket,</a:t>
            </a:r>
            <a:r>
              <a:rPr lang="sv-SE" sz="1200" b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 inom vilket vi arbetar med energifrågor, toppas av Miljöprogrammet men utgörs även av vårt:</a:t>
            </a:r>
          </a:p>
          <a:p>
            <a:pPr marL="0" indent="0">
              <a:buFontTx/>
              <a:buNone/>
            </a:pPr>
            <a:endParaRPr lang="sv-SE" sz="1200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sv-SE" sz="1200" b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Ledningssystem. </a:t>
            </a:r>
            <a:r>
              <a:rPr lang="sv-SE" altLang="sv-SE" sz="1200" kern="1200" dirty="0"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rPr>
              <a:t>Hela Region Skåne, därmed även Regionfastigheter, är </a:t>
            </a:r>
            <a:r>
              <a:rPr lang="sv-SE" altLang="sv-SE" sz="1200" b="1" kern="1200" dirty="0"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rPr>
              <a:t>certifierat enligt ISO 14 001</a:t>
            </a:r>
            <a:r>
              <a:rPr lang="sv-SE" altLang="sv-SE" sz="1200" kern="1200" dirty="0"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rPr>
              <a:t> standarden för </a:t>
            </a:r>
            <a:r>
              <a:rPr lang="sv-SE" altLang="sv-SE" sz="1200" b="0" kern="1200" dirty="0"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rPr>
              <a:t>miljöledning. Då Energianvändning är en av Regionfastigheters betydande miljöaspekter och tillika en stor utgiftspost så är Regionfastigheter certifierat enligt ISO 50 001 - standarden för energiledning. Certifieringarna är kvitto på ett strukturerat och dokumenterat energiarbete vilket granskas minst en gång per år vid extern revision.</a:t>
            </a:r>
          </a:p>
          <a:p>
            <a:pPr marL="171450" indent="-171450">
              <a:buFontTx/>
              <a:buChar char="-"/>
            </a:pPr>
            <a:r>
              <a:rPr lang="sv-SE" sz="1200" b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Energistrategi 2018-2030 </a:t>
            </a:r>
            <a:r>
              <a:rPr lang="sv-SE" sz="1200" b="0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som omfattar energi för uppvärmning, kyla och drift av våra fastigheter samt verksamheterna i dessa. Visionen i strategin är: </a:t>
            </a:r>
            <a:r>
              <a:rPr lang="sv-SE" sz="1200" b="0" i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Rätt inomhusklimat och elförsörjning på rätt plats vid rätt tillfälle. </a:t>
            </a:r>
            <a:endParaRPr lang="sv-SE" sz="1200" b="0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pPr marL="171450" indent="-171450">
              <a:buFontTx/>
              <a:buChar char="-"/>
            </a:pPr>
            <a:r>
              <a:rPr lang="sv-SE" sz="1200" b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Energihandlingsplan</a:t>
            </a:r>
            <a:r>
              <a:rPr lang="sv-SE" sz="1200" b="0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 2020-2022 för de i strategin identifierade strategiska områdena med mål och aktiviteter med ansvar och tid för färdigställande.</a:t>
            </a:r>
          </a:p>
          <a:p>
            <a:pPr marL="171450" indent="-171450">
              <a:buFontTx/>
              <a:buChar char="-"/>
            </a:pPr>
            <a:r>
              <a:rPr lang="sv-SE" sz="1200" b="1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Målkorten</a:t>
            </a:r>
            <a:r>
              <a:rPr lang="sv-SE" sz="1200" b="0" kern="1200" baseline="0" dirty="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 charset="0"/>
              </a:rPr>
              <a:t> på divisions- och enhetsnivå innehåller nedbrutna mål och aktiviteter för att uppfylla energiplanens mål.</a:t>
            </a:r>
            <a:endParaRPr lang="sv-SE" sz="1200" b="0" kern="1200" dirty="0">
              <a:solidFill>
                <a:schemeClr val="tx1"/>
              </a:solidFill>
              <a:latin typeface="Arial" charset="0"/>
              <a:ea typeface="ヒラギノ角ゴ Pro W3" pitchFamily="1" charset="-128"/>
              <a:cs typeface="ヒラギノ角ゴ Pro W3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04091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Det nya miljöprogrammet!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Beslutades i förra veckan!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Ingen brist på incitament till energieffektivisering och effektoptimering i det…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7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19320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Ett sätt att se på vårt energiarbete är att dela upp det i…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E81B6C-57E3-A940-92C3-110294C5356B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4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100" b="1" dirty="0">
                <a:solidFill>
                  <a:schemeClr val="tx1"/>
                </a:solidFill>
                <a:latin typeface="+mn-lt"/>
              </a:rPr>
              <a:t>Vi arbetar externt i samarbete med våra leverantörer för att erhålla </a:t>
            </a:r>
            <a:r>
              <a:rPr lang="sv-SE" altLang="sv-SE" sz="1100" b="1" dirty="0">
                <a:solidFill>
                  <a:schemeClr val="tx1"/>
                </a:solidFill>
                <a:latin typeface="+mn-lt"/>
                <a:ea typeface="ヒラギノ角ゴ Pro W3"/>
                <a:cs typeface="Arial" panose="020B0604020202020204" pitchFamily="34" charset="0"/>
              </a:rPr>
              <a:t>det utbud av</a:t>
            </a:r>
            <a:r>
              <a:rPr lang="sv-SE" altLang="sv-SE" sz="1100" b="1" baseline="0" dirty="0">
                <a:solidFill>
                  <a:schemeClr val="tx1"/>
                </a:solidFill>
                <a:latin typeface="+mn-lt"/>
                <a:ea typeface="ヒラギノ角ゴ Pro W3"/>
                <a:cs typeface="Arial" panose="020B0604020202020204" pitchFamily="34" charset="0"/>
              </a:rPr>
              <a:t> energi som v</a:t>
            </a:r>
            <a:r>
              <a:rPr lang="sv-SE" altLang="sv-SE" sz="1100" b="1" dirty="0">
                <a:solidFill>
                  <a:schemeClr val="tx1"/>
                </a:solidFill>
                <a:latin typeface="+mn-lt"/>
                <a:ea typeface="ヒラギノ角ゴ Pro W3"/>
                <a:cs typeface="Arial" panose="020B0604020202020204" pitchFamily="34" charset="0"/>
              </a:rPr>
              <a:t>i vill ha, dvs leveranssäker fossilfri energi till lägsta möjliga pris.</a:t>
            </a:r>
          </a:p>
          <a:p>
            <a:endParaRPr lang="sv-SE" sz="1100" b="1" baseline="0" dirty="0">
              <a:solidFill>
                <a:schemeClr val="tx1"/>
              </a:solidFill>
              <a:latin typeface="+mn-lt"/>
            </a:endParaRPr>
          </a:p>
          <a:p>
            <a:r>
              <a:rPr lang="sv-SE" sz="1100" b="1" baseline="0" dirty="0">
                <a:solidFill>
                  <a:schemeClr val="tx1"/>
                </a:solidFill>
                <a:latin typeface="+mn-lt"/>
              </a:rPr>
              <a:t>Som hastigast har jag listat lite vi jobbar med externt...</a:t>
            </a:r>
          </a:p>
          <a:p>
            <a:endParaRPr lang="sv-SE" sz="1100" b="1" baseline="0" dirty="0">
              <a:solidFill>
                <a:schemeClr val="tx1"/>
              </a:solidFill>
              <a:latin typeface="+mn-lt"/>
            </a:endParaRPr>
          </a:p>
          <a:p>
            <a:r>
              <a:rPr lang="sv-SE" sz="1100" b="1" baseline="0" dirty="0">
                <a:solidFill>
                  <a:schemeClr val="tx1"/>
                </a:solidFill>
                <a:latin typeface="+mn-lt"/>
              </a:rPr>
              <a:t>--- GÅ BARA IGENOM AVSIKTSFÖRKKLARINGARNA!!! OCH PROJEKT!!! ---</a:t>
            </a:r>
          </a:p>
          <a:p>
            <a:endParaRPr lang="sv-SE" sz="1100" b="1" baseline="0" dirty="0">
              <a:solidFill>
                <a:schemeClr val="tx1"/>
              </a:solidFill>
              <a:latin typeface="+mn-lt"/>
            </a:endParaRPr>
          </a:p>
          <a:p>
            <a:r>
              <a:rPr lang="sv-SE" sz="1100" dirty="0">
                <a:solidFill>
                  <a:schemeClr val="tx1"/>
                </a:solidFill>
              </a:rPr>
              <a:t>Syftet med dessa projekt är primärt samarbete och de är vårt sätt att påverka leverantörer och lagstiftare.</a:t>
            </a:r>
          </a:p>
          <a:p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b="1" dirty="0">
                <a:solidFill>
                  <a:schemeClr val="tx1"/>
                </a:solidFill>
              </a:rPr>
              <a:t>--- LÄS NAMNEN MEN TA BARA UPP FUTURE!!! ---</a:t>
            </a:r>
          </a:p>
          <a:p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b="1" dirty="0">
                <a:solidFill>
                  <a:schemeClr val="tx1"/>
                </a:solidFill>
              </a:rPr>
              <a:t>PES</a:t>
            </a:r>
            <a:r>
              <a:rPr lang="sv-SE" sz="1100" dirty="0">
                <a:solidFill>
                  <a:schemeClr val="tx1"/>
                </a:solidFill>
              </a:rPr>
              <a:t> - ta hand om överskottsenergi, prissätta denna samt även att prissätta </a:t>
            </a:r>
            <a:r>
              <a:rPr lang="sv-SE" sz="1100" dirty="0" err="1">
                <a:solidFill>
                  <a:schemeClr val="tx1"/>
                </a:solidFill>
              </a:rPr>
              <a:t>fjv</a:t>
            </a:r>
            <a:r>
              <a:rPr lang="sv-SE" sz="1100" dirty="0">
                <a:solidFill>
                  <a:schemeClr val="tx1"/>
                </a:solidFill>
              </a:rPr>
              <a:t>/</a:t>
            </a:r>
            <a:r>
              <a:rPr lang="sv-SE" sz="1100" dirty="0" err="1">
                <a:solidFill>
                  <a:schemeClr val="tx1"/>
                </a:solidFill>
              </a:rPr>
              <a:t>vp</a:t>
            </a:r>
            <a:r>
              <a:rPr lang="sv-SE" sz="1100" dirty="0">
                <a:solidFill>
                  <a:schemeClr val="tx1"/>
                </a:solidFill>
              </a:rPr>
              <a:t> utifrån CO2 via öppna </a:t>
            </a:r>
            <a:r>
              <a:rPr lang="sv-SE" sz="1100" dirty="0" err="1">
                <a:solidFill>
                  <a:schemeClr val="tx1"/>
                </a:solidFill>
              </a:rPr>
              <a:t>API:er</a:t>
            </a:r>
            <a:r>
              <a:rPr lang="sv-SE" sz="1100" dirty="0">
                <a:solidFill>
                  <a:schemeClr val="tx1"/>
                </a:solidFill>
              </a:rPr>
              <a:t>.</a:t>
            </a:r>
          </a:p>
          <a:p>
            <a:r>
              <a:rPr lang="sv-SE" sz="1100" b="1" dirty="0">
                <a:solidFill>
                  <a:schemeClr val="tx1"/>
                </a:solidFill>
              </a:rPr>
              <a:t>Annetorp</a:t>
            </a:r>
            <a:r>
              <a:rPr lang="sv-SE" sz="1100" dirty="0">
                <a:solidFill>
                  <a:schemeClr val="tx1"/>
                </a:solidFill>
              </a:rPr>
              <a:t> - </a:t>
            </a:r>
            <a:r>
              <a:rPr lang="sv-SE" sz="1100" dirty="0" err="1">
                <a:solidFill>
                  <a:schemeClr val="tx1"/>
                </a:solidFill>
              </a:rPr>
              <a:t>solceller+laddstolpar+batterilager</a:t>
            </a:r>
            <a:r>
              <a:rPr lang="sv-SE" sz="1100" dirty="0">
                <a:solidFill>
                  <a:schemeClr val="tx1"/>
                </a:solidFill>
              </a:rPr>
              <a:t> samt värmepump/</a:t>
            </a:r>
            <a:r>
              <a:rPr lang="sv-SE" sz="1100" dirty="0" err="1">
                <a:solidFill>
                  <a:schemeClr val="tx1"/>
                </a:solidFill>
              </a:rPr>
              <a:t>fjv+lokal</a:t>
            </a:r>
            <a:r>
              <a:rPr lang="sv-SE" sz="1100" dirty="0">
                <a:solidFill>
                  <a:schemeClr val="tx1"/>
                </a:solidFill>
              </a:rPr>
              <a:t> tappvarmvattenberedning i </a:t>
            </a:r>
            <a:r>
              <a:rPr lang="sv-SE" sz="1100" dirty="0" err="1">
                <a:solidFill>
                  <a:schemeClr val="tx1"/>
                </a:solidFill>
              </a:rPr>
              <a:t>elberedare</a:t>
            </a:r>
            <a:r>
              <a:rPr lang="sv-SE" sz="1100" dirty="0">
                <a:solidFill>
                  <a:schemeClr val="tx1"/>
                </a:solidFill>
              </a:rPr>
              <a:t> OCH STYR = hålla nere effekt</a:t>
            </a:r>
          </a:p>
          <a:p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b="1" dirty="0">
                <a:solidFill>
                  <a:schemeClr val="tx1"/>
                </a:solidFill>
              </a:rPr>
              <a:t>Area21+</a:t>
            </a:r>
            <a:r>
              <a:rPr lang="sv-SE" sz="1100" dirty="0">
                <a:solidFill>
                  <a:schemeClr val="tx1"/>
                </a:solidFill>
              </a:rPr>
              <a:t> är ett slags metodikprojekt som bygger på konceptet EID, </a:t>
            </a:r>
            <a:r>
              <a:rPr lang="sv-SE" sz="1100" dirty="0" err="1">
                <a:solidFill>
                  <a:schemeClr val="tx1"/>
                </a:solidFill>
              </a:rPr>
              <a:t>energy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improvement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district</a:t>
            </a:r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b="1" dirty="0">
                <a:solidFill>
                  <a:schemeClr val="tx1"/>
                </a:solidFill>
              </a:rPr>
              <a:t>Future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tillammans</a:t>
            </a:r>
            <a:r>
              <a:rPr lang="sv-SE" sz="1100" dirty="0">
                <a:solidFill>
                  <a:schemeClr val="tx1"/>
                </a:solidFill>
              </a:rPr>
              <a:t> med </a:t>
            </a:r>
            <a:r>
              <a:rPr lang="sv-SE" sz="1100" dirty="0" err="1">
                <a:solidFill>
                  <a:schemeClr val="tx1"/>
                </a:solidFill>
              </a:rPr>
              <a:t>EOn</a:t>
            </a:r>
            <a:r>
              <a:rPr lang="sv-SE" sz="1100" dirty="0">
                <a:solidFill>
                  <a:schemeClr val="tx1"/>
                </a:solidFill>
              </a:rPr>
              <a:t>. Effektstyrning på värmesidan (tröghet i ex stomme), flytta värmeöverskott och avfall/</a:t>
            </a:r>
            <a:r>
              <a:rPr lang="sv-SE" sz="1100" dirty="0" err="1">
                <a:solidFill>
                  <a:schemeClr val="tx1"/>
                </a:solidFill>
              </a:rPr>
              <a:t>cirkularitet</a:t>
            </a:r>
            <a:r>
              <a:rPr lang="sv-SE" sz="1100" dirty="0">
                <a:solidFill>
                  <a:schemeClr val="tx1"/>
                </a:solidFill>
              </a:rPr>
              <a:t>.</a:t>
            </a:r>
          </a:p>
          <a:p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b="1" dirty="0">
                <a:solidFill>
                  <a:schemeClr val="tx1"/>
                </a:solidFill>
              </a:rPr>
              <a:t>E-</a:t>
            </a:r>
            <a:r>
              <a:rPr lang="sv-SE" sz="1100" b="1" dirty="0" err="1">
                <a:solidFill>
                  <a:schemeClr val="tx1"/>
                </a:solidFill>
              </a:rPr>
              <a:t>flex</a:t>
            </a:r>
            <a:r>
              <a:rPr lang="sv-SE" sz="1100" dirty="0">
                <a:solidFill>
                  <a:schemeClr val="tx1"/>
                </a:solidFill>
              </a:rPr>
              <a:t> som är en digitalplattform för prissättning av el, värme och effekt samt styrning av fysiska objekt på SUS Lund utifrån dessa parametrar. Stort projekt, </a:t>
            </a:r>
            <a:r>
              <a:rPr lang="sv-SE" sz="1100" dirty="0" err="1">
                <a:solidFill>
                  <a:schemeClr val="tx1"/>
                </a:solidFill>
              </a:rPr>
              <a:t>finansierirar</a:t>
            </a:r>
            <a:r>
              <a:rPr lang="sv-SE" sz="1100" dirty="0">
                <a:solidFill>
                  <a:schemeClr val="tx1"/>
                </a:solidFill>
              </a:rPr>
              <a:t> även en doktorandtjänst (Axel Johansson) på LTH hos Kerstin </a:t>
            </a:r>
            <a:r>
              <a:rPr lang="sv-SE" sz="1100" dirty="0" err="1">
                <a:solidFill>
                  <a:schemeClr val="tx1"/>
                </a:solidFill>
              </a:rPr>
              <a:t>Sernhed</a:t>
            </a:r>
            <a:endParaRPr lang="sv-SE" sz="1100" dirty="0">
              <a:solidFill>
                <a:schemeClr val="tx1"/>
              </a:solidFill>
            </a:endParaRPr>
          </a:p>
          <a:p>
            <a:r>
              <a:rPr lang="sv-SE" sz="1100" dirty="0">
                <a:solidFill>
                  <a:schemeClr val="tx1"/>
                </a:solidFill>
              </a:rPr>
              <a:t>Kraftringen, RISE, </a:t>
            </a:r>
            <a:r>
              <a:rPr lang="sv-SE" sz="1100" dirty="0" err="1">
                <a:solidFill>
                  <a:schemeClr val="tx1"/>
                </a:solidFill>
              </a:rPr>
              <a:t>EnergyOpticon</a:t>
            </a:r>
            <a:r>
              <a:rPr lang="sv-SE" sz="1100" dirty="0">
                <a:solidFill>
                  <a:schemeClr val="tx1"/>
                </a:solidFill>
              </a:rPr>
              <a:t>, LTH och vi</a:t>
            </a:r>
            <a:endParaRPr lang="sv-SE" sz="1100" b="1" baseline="0" dirty="0">
              <a:solidFill>
                <a:schemeClr val="tx1"/>
              </a:solidFill>
              <a:latin typeface="+mn-lt"/>
            </a:endParaRPr>
          </a:p>
          <a:p>
            <a:endParaRPr lang="sv-SE" altLang="sv-SE" sz="1100" dirty="0">
              <a:solidFill>
                <a:schemeClr val="tx1"/>
              </a:solidFill>
              <a:latin typeface="+mn-lt"/>
              <a:ea typeface="ヒラギノ角ゴ Pro W3"/>
              <a:cs typeface="Arial" panose="020B0604020202020204" pitchFamily="34" charset="0"/>
            </a:endParaRPr>
          </a:p>
          <a:p>
            <a:r>
              <a:rPr lang="sv-SE" sz="11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Avtal</a:t>
            </a:r>
          </a:p>
          <a:p>
            <a:endParaRPr lang="sv-SE" sz="11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sv-SE" sz="1100" b="1" baseline="0" dirty="0">
                <a:solidFill>
                  <a:schemeClr val="tx1"/>
                </a:solidFill>
                <a:latin typeface="+mn-lt"/>
              </a:rPr>
              <a:t>Elhandel inkl. vindkraft</a:t>
            </a:r>
            <a:endParaRPr lang="sv-SE" sz="1100" dirty="0">
              <a:solidFill>
                <a:schemeClr val="tx1"/>
              </a:solidFill>
              <a:latin typeface="+mn-lt"/>
            </a:endParaRPr>
          </a:p>
          <a:p>
            <a:endParaRPr lang="sv-SE" sz="1100" baseline="0" dirty="0">
              <a:solidFill>
                <a:schemeClr val="tx1"/>
              </a:solidFill>
              <a:latin typeface="+mn-lt"/>
            </a:endParaRPr>
          </a:p>
          <a:p>
            <a:r>
              <a:rPr lang="sv-SE" sz="1100" b="1" baseline="0" dirty="0">
                <a:solidFill>
                  <a:schemeClr val="tx1"/>
                </a:solidFill>
                <a:latin typeface="+mn-lt"/>
              </a:rPr>
              <a:t>Avsiktsförklaringar - </a:t>
            </a:r>
            <a:r>
              <a:rPr lang="sv-SE" sz="1100" baseline="0" dirty="0">
                <a:solidFill>
                  <a:schemeClr val="tx1"/>
                </a:solidFill>
                <a:latin typeface="+mn-lt"/>
              </a:rPr>
              <a:t>Vi har tecknat avsiktsförklaringar (den första redan 2012) med våra 8 stora leverantörer av värme och kyla. Med fyra av dessa sker strategiska dialoger och vi har även inlett fördjupade samarbeten med syfte att förverkliga vår energistrategi. </a:t>
            </a:r>
          </a:p>
          <a:p>
            <a:endParaRPr lang="sv-SE" sz="1100" baseline="0" dirty="0">
              <a:latin typeface="+mn-lt"/>
            </a:endParaRPr>
          </a:p>
          <a:p>
            <a:r>
              <a:rPr lang="sv-SE" sz="1100" b="1" baseline="0" dirty="0">
                <a:latin typeface="+mn-lt"/>
              </a:rPr>
              <a:t>Gröna obligationer</a:t>
            </a:r>
            <a:endParaRPr lang="sv-SE" sz="1100" baseline="0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E81B6C-57E3-A940-92C3-110294C5356B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3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70080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404592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68836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99456" y="4800600"/>
            <a:ext cx="850546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99456" y="476672"/>
            <a:ext cx="9793088" cy="4258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99456" y="5367338"/>
            <a:ext cx="8505461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0825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539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ller platta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F2D5CC-F833-48DB-B6B6-72FBF1F1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76672"/>
            <a:ext cx="5040560" cy="396044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9285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eller platta vä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F2D5CC-F833-48DB-B6B6-72FBF1F1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76672"/>
            <a:ext cx="5040560" cy="396044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076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2174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3884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618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951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1">
            <a:extLst>
              <a:ext uri="{FF2B5EF4-FFF2-40B4-BE49-F238E27FC236}">
                <a16:creationId xmlns:a16="http://schemas.microsoft.com/office/drawing/2014/main" id="{667560BB-C8C3-4371-A5E4-941E6143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553200"/>
            <a:ext cx="6096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D1A5A4-4934-4F16-AC14-4F441D0C8C45}" type="slidenum">
              <a:rPr lang="sv-SE" altLang="sv-SE" sz="600" smtClean="0"/>
              <a:pPr algn="r">
                <a:spcBef>
                  <a:spcPct val="50000"/>
                </a:spcBef>
                <a:defRPr/>
              </a:pPr>
              <a:t>‹#›</a:t>
            </a:fld>
            <a:endParaRPr lang="sv-SE" altLang="sv-SE" sz="600"/>
          </a:p>
        </p:txBody>
      </p:sp>
      <p:pic>
        <p:nvPicPr>
          <p:cNvPr id="2051" name="Bildobjekt 5">
            <a:extLst>
              <a:ext uri="{FF2B5EF4-FFF2-40B4-BE49-F238E27FC236}">
                <a16:creationId xmlns:a16="http://schemas.microsoft.com/office/drawing/2014/main" id="{18A0E660-64A9-44F3-AFB4-DE825BA1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553"/>
          <a:stretch>
            <a:fillRect/>
          </a:stretch>
        </p:blipFill>
        <p:spPr bwMode="auto">
          <a:xfrm>
            <a:off x="-12700" y="0"/>
            <a:ext cx="122174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5" r:id="rId4"/>
    <p:sldLayoutId id="214748371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 bwMode="auto">
          <a:xfrm>
            <a:off x="1029316" y="4328920"/>
            <a:ext cx="3962536" cy="6480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1749396" y="4976992"/>
            <a:ext cx="3744416" cy="648000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85E2731-4589-41F9-8AF2-9023929D64AE}"/>
              </a:ext>
            </a:extLst>
          </p:cNvPr>
          <p:cNvSpPr/>
          <p:nvPr/>
        </p:nvSpPr>
        <p:spPr>
          <a:xfrm>
            <a:off x="1055440" y="4293096"/>
            <a:ext cx="4329294" cy="193898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>
            <a:spAutoFit/>
          </a:bodyPr>
          <a:lstStyle/>
          <a:p>
            <a:pPr>
              <a:defRPr/>
            </a:pPr>
            <a:r>
              <a:rPr lang="sv-SE" sz="4000" b="1" dirty="0">
                <a:solidFill>
                  <a:schemeClr val="bg1"/>
                </a:solidFill>
                <a:sym typeface="Arial"/>
              </a:rPr>
              <a:t>Välkommen till    </a:t>
            </a:r>
            <a:br>
              <a:rPr lang="sv-SE" sz="4000" b="1" dirty="0">
                <a:solidFill>
                  <a:schemeClr val="bg1"/>
                </a:solidFill>
                <a:sym typeface="Arial"/>
              </a:rPr>
            </a:br>
            <a:r>
              <a:rPr lang="sv-SE" sz="4000" b="1" dirty="0">
                <a:solidFill>
                  <a:schemeClr val="bg1"/>
                </a:solidFill>
                <a:sym typeface="Arial"/>
              </a:rPr>
              <a:t>      Region Skåne</a:t>
            </a:r>
          </a:p>
          <a:p>
            <a:pPr>
              <a:defRPr/>
            </a:pPr>
            <a:r>
              <a:rPr lang="sv-SE" sz="4000" b="1" dirty="0">
                <a:solidFill>
                  <a:schemeClr val="bg1"/>
                </a:solidFill>
                <a:sym typeface="Arial"/>
              </a:rPr>
              <a:t>     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4155BF-2B33-455A-BC52-728710B2E6B6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62991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F4DCFC7-F33F-4C18-895C-FFA132D19BFF}"/>
              </a:ext>
            </a:extLst>
          </p:cNvPr>
          <p:cNvSpPr txBox="1"/>
          <p:nvPr/>
        </p:nvSpPr>
        <p:spPr>
          <a:xfrm>
            <a:off x="263352" y="188640"/>
            <a:ext cx="739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Energiarbetet - internt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5FE3FBB-809F-4C26-B1BB-EA151FE4A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1" r="2926"/>
          <a:stretch/>
        </p:blipFill>
        <p:spPr>
          <a:xfrm>
            <a:off x="4310850" y="2161279"/>
            <a:ext cx="2952000" cy="294580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7D00A20-5714-405C-9F8B-8691665D6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r="53631" b="18583"/>
          <a:stretch/>
        </p:blipFill>
        <p:spPr>
          <a:xfrm>
            <a:off x="396000" y="1823180"/>
            <a:ext cx="3168000" cy="4536000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1BBF8882-2660-4BC6-9E68-8D7105400EA9}"/>
              </a:ext>
            </a:extLst>
          </p:cNvPr>
          <p:cNvGrpSpPr/>
          <p:nvPr/>
        </p:nvGrpSpPr>
        <p:grpSpPr>
          <a:xfrm>
            <a:off x="1645970" y="2546016"/>
            <a:ext cx="2779370" cy="3843357"/>
            <a:chOff x="1645970" y="2546016"/>
            <a:chExt cx="2779370" cy="3843357"/>
          </a:xfrm>
        </p:grpSpPr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AA533010-DD48-46F7-851E-080170BCDA16}"/>
                </a:ext>
              </a:extLst>
            </p:cNvPr>
            <p:cNvGrpSpPr/>
            <p:nvPr/>
          </p:nvGrpSpPr>
          <p:grpSpPr>
            <a:xfrm>
              <a:off x="1744567" y="2624256"/>
              <a:ext cx="2680773" cy="3734924"/>
              <a:chOff x="1744567" y="2624256"/>
              <a:chExt cx="2680773" cy="3734924"/>
            </a:xfrm>
          </p:grpSpPr>
          <p:sp>
            <p:nvSpPr>
              <p:cNvPr id="2" name="Likbent triangel 1">
                <a:extLst>
                  <a:ext uri="{FF2B5EF4-FFF2-40B4-BE49-F238E27FC236}">
                    <a16:creationId xmlns:a16="http://schemas.microsoft.com/office/drawing/2014/main" id="{DF17FCC8-05BB-4D3E-8194-F84EC7F4E561}"/>
                  </a:ext>
                </a:extLst>
              </p:cNvPr>
              <p:cNvSpPr/>
              <p:nvPr/>
            </p:nvSpPr>
            <p:spPr bwMode="auto">
              <a:xfrm>
                <a:off x="1744567" y="2641674"/>
                <a:ext cx="1152128" cy="576064"/>
              </a:xfrm>
              <a:prstGeom prst="triangle">
                <a:avLst>
                  <a:gd name="adj" fmla="val 46694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7" name="Likbent triangel 6">
                <a:extLst>
                  <a:ext uri="{FF2B5EF4-FFF2-40B4-BE49-F238E27FC236}">
                    <a16:creationId xmlns:a16="http://schemas.microsoft.com/office/drawing/2014/main" id="{1177446C-531D-4E6B-A130-8A9C9FF6B518}"/>
                  </a:ext>
                </a:extLst>
              </p:cNvPr>
              <p:cNvSpPr/>
              <p:nvPr/>
            </p:nvSpPr>
            <p:spPr bwMode="auto">
              <a:xfrm>
                <a:off x="1987457" y="3170311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8" name="Likbent triangel 7">
                <a:extLst>
                  <a:ext uri="{FF2B5EF4-FFF2-40B4-BE49-F238E27FC236}">
                    <a16:creationId xmlns:a16="http://schemas.microsoft.com/office/drawing/2014/main" id="{3BF05766-03BD-4025-B350-3978679BC0B1}"/>
                  </a:ext>
                </a:extLst>
              </p:cNvPr>
              <p:cNvSpPr/>
              <p:nvPr/>
            </p:nvSpPr>
            <p:spPr bwMode="auto">
              <a:xfrm>
                <a:off x="2249401" y="3689429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9" name="Likbent triangel 8">
                <a:extLst>
                  <a:ext uri="{FF2B5EF4-FFF2-40B4-BE49-F238E27FC236}">
                    <a16:creationId xmlns:a16="http://schemas.microsoft.com/office/drawing/2014/main" id="{683B4D76-B559-4B0A-9844-5D4ABC350227}"/>
                  </a:ext>
                </a:extLst>
              </p:cNvPr>
              <p:cNvSpPr/>
              <p:nvPr/>
            </p:nvSpPr>
            <p:spPr bwMode="auto">
              <a:xfrm>
                <a:off x="2499440" y="4218066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0" name="Likbent triangel 9">
                <a:extLst>
                  <a:ext uri="{FF2B5EF4-FFF2-40B4-BE49-F238E27FC236}">
                    <a16:creationId xmlns:a16="http://schemas.microsoft.com/office/drawing/2014/main" id="{A5A8FBD8-5497-471A-83F9-9DEAD5A1C25E}"/>
                  </a:ext>
                </a:extLst>
              </p:cNvPr>
              <p:cNvSpPr/>
              <p:nvPr/>
            </p:nvSpPr>
            <p:spPr bwMode="auto">
              <a:xfrm>
                <a:off x="2749466" y="4744343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1" name="Likbent triangel 10">
                <a:extLst>
                  <a:ext uri="{FF2B5EF4-FFF2-40B4-BE49-F238E27FC236}">
                    <a16:creationId xmlns:a16="http://schemas.microsoft.com/office/drawing/2014/main" id="{CF1E7499-F813-4DD2-9BFB-73960B58E384}"/>
                  </a:ext>
                </a:extLst>
              </p:cNvPr>
              <p:cNvSpPr/>
              <p:nvPr/>
            </p:nvSpPr>
            <p:spPr bwMode="auto">
              <a:xfrm>
                <a:off x="3011339" y="5265821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2" name="Likbent triangel 11">
                <a:extLst>
                  <a:ext uri="{FF2B5EF4-FFF2-40B4-BE49-F238E27FC236}">
                    <a16:creationId xmlns:a16="http://schemas.microsoft.com/office/drawing/2014/main" id="{E4D57D41-A191-4E52-8C4C-2081EB38630E}"/>
                  </a:ext>
                </a:extLst>
              </p:cNvPr>
              <p:cNvSpPr/>
              <p:nvPr/>
            </p:nvSpPr>
            <p:spPr bwMode="auto">
              <a:xfrm>
                <a:off x="3273212" y="5783116"/>
                <a:ext cx="1152128" cy="576064"/>
              </a:xfrm>
              <a:prstGeom prst="triangle">
                <a:avLst>
                  <a:gd name="adj" fmla="val 52481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sp>
            <p:nvSpPr>
              <p:cNvPr id="13" name="Likbent triangel 12">
                <a:extLst>
                  <a:ext uri="{FF2B5EF4-FFF2-40B4-BE49-F238E27FC236}">
                    <a16:creationId xmlns:a16="http://schemas.microsoft.com/office/drawing/2014/main" id="{F9D9D599-468C-41D6-BB24-95BB220195D0}"/>
                  </a:ext>
                </a:extLst>
              </p:cNvPr>
              <p:cNvSpPr/>
              <p:nvPr/>
            </p:nvSpPr>
            <p:spPr bwMode="auto">
              <a:xfrm rot="9835043">
                <a:off x="2620307" y="2624256"/>
                <a:ext cx="1322561" cy="2763688"/>
              </a:xfrm>
              <a:prstGeom prst="triangle">
                <a:avLst>
                  <a:gd name="adj" fmla="val 46694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</p:grpSp>
        <p:sp>
          <p:nvSpPr>
            <p:cNvPr id="15" name="Likbent triangel 14">
              <a:extLst>
                <a:ext uri="{FF2B5EF4-FFF2-40B4-BE49-F238E27FC236}">
                  <a16:creationId xmlns:a16="http://schemas.microsoft.com/office/drawing/2014/main" id="{721CD727-3F72-41DD-9E92-DBBF5D42E4B6}"/>
                </a:ext>
              </a:extLst>
            </p:cNvPr>
            <p:cNvSpPr/>
            <p:nvPr/>
          </p:nvSpPr>
          <p:spPr bwMode="auto">
            <a:xfrm rot="16200000">
              <a:off x="1615939" y="2576047"/>
              <a:ext cx="553908" cy="493846"/>
            </a:xfrm>
            <a:prstGeom prst="triangle">
              <a:avLst>
                <a:gd name="adj" fmla="val 82242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6" name="Likbent triangel 15">
              <a:extLst>
                <a:ext uri="{FF2B5EF4-FFF2-40B4-BE49-F238E27FC236}">
                  <a16:creationId xmlns:a16="http://schemas.microsoft.com/office/drawing/2014/main" id="{193975CC-BF59-409F-A1BA-CB5978A18029}"/>
                </a:ext>
              </a:extLst>
            </p:cNvPr>
            <p:cNvSpPr/>
            <p:nvPr/>
          </p:nvSpPr>
          <p:spPr bwMode="auto">
            <a:xfrm rot="16200000">
              <a:off x="1889056" y="3073002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7" name="Likbent triangel 16">
              <a:extLst>
                <a:ext uri="{FF2B5EF4-FFF2-40B4-BE49-F238E27FC236}">
                  <a16:creationId xmlns:a16="http://schemas.microsoft.com/office/drawing/2014/main" id="{0E3ABCBC-CE12-49BB-9A7E-B10E979089C3}"/>
                </a:ext>
              </a:extLst>
            </p:cNvPr>
            <p:cNvSpPr/>
            <p:nvPr/>
          </p:nvSpPr>
          <p:spPr bwMode="auto">
            <a:xfrm rot="16200000">
              <a:off x="2155757" y="3606404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8" name="Likbent triangel 17">
              <a:extLst>
                <a:ext uri="{FF2B5EF4-FFF2-40B4-BE49-F238E27FC236}">
                  <a16:creationId xmlns:a16="http://schemas.microsoft.com/office/drawing/2014/main" id="{72641EF2-BCAD-4B60-8324-2CCF9082F7CC}"/>
                </a:ext>
              </a:extLst>
            </p:cNvPr>
            <p:cNvSpPr/>
            <p:nvPr/>
          </p:nvSpPr>
          <p:spPr bwMode="auto">
            <a:xfrm rot="16200000">
              <a:off x="2408173" y="4108852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9" name="Likbent triangel 18">
              <a:extLst>
                <a:ext uri="{FF2B5EF4-FFF2-40B4-BE49-F238E27FC236}">
                  <a16:creationId xmlns:a16="http://schemas.microsoft.com/office/drawing/2014/main" id="{5FDBEEB0-A0E7-4908-96A1-C868FA2AA5EA}"/>
                </a:ext>
              </a:extLst>
            </p:cNvPr>
            <p:cNvSpPr/>
            <p:nvPr/>
          </p:nvSpPr>
          <p:spPr bwMode="auto">
            <a:xfrm rot="16200000">
              <a:off x="2698687" y="4680356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0" name="Likbent triangel 19">
              <a:extLst>
                <a:ext uri="{FF2B5EF4-FFF2-40B4-BE49-F238E27FC236}">
                  <a16:creationId xmlns:a16="http://schemas.microsoft.com/office/drawing/2014/main" id="{79BAA0BB-30E8-4A29-9515-EE2281E1D05C}"/>
                </a:ext>
              </a:extLst>
            </p:cNvPr>
            <p:cNvSpPr/>
            <p:nvPr/>
          </p:nvSpPr>
          <p:spPr bwMode="auto">
            <a:xfrm rot="16200000">
              <a:off x="2989201" y="5228047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1" name="Likbent triangel 20">
              <a:extLst>
                <a:ext uri="{FF2B5EF4-FFF2-40B4-BE49-F238E27FC236}">
                  <a16:creationId xmlns:a16="http://schemas.microsoft.com/office/drawing/2014/main" id="{2571130E-508A-4F6B-995B-6C08DB50C1A1}"/>
                </a:ext>
              </a:extLst>
            </p:cNvPr>
            <p:cNvSpPr/>
            <p:nvPr/>
          </p:nvSpPr>
          <p:spPr bwMode="auto">
            <a:xfrm rot="16200000">
              <a:off x="3184461" y="5704299"/>
              <a:ext cx="647769" cy="72238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91B9CB8-7FC0-4006-909C-41D707D8F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103" y="2156368"/>
            <a:ext cx="2950720" cy="2950720"/>
          </a:xfrm>
          <a:prstGeom prst="rect">
            <a:avLst/>
          </a:prstGeom>
          <a:effectLst/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9AA2BA3-2A3D-45D6-896F-CDC69EC6713F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33095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BC4F4E1-B989-4DF4-8AA6-5EDA8D69B53D}"/>
              </a:ext>
            </a:extLst>
          </p:cNvPr>
          <p:cNvSpPr txBox="1"/>
          <p:nvPr/>
        </p:nvSpPr>
        <p:spPr>
          <a:xfrm>
            <a:off x="263352" y="188640"/>
            <a:ext cx="580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+mn-lt"/>
                <a:cs typeface="Calibri Light" panose="020F0302020204030204" pitchFamily="34" charset="0"/>
              </a:rPr>
              <a:t>Effektoptimering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10CC45E-CAAA-4D5A-AFBF-D84E34E3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74" y="531306"/>
            <a:ext cx="9297206" cy="606604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748D7E5-EF9F-4916-AF77-CA28A7E2ABA6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33164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BC4F4E1-B989-4DF4-8AA6-5EDA8D69B53D}"/>
              </a:ext>
            </a:extLst>
          </p:cNvPr>
          <p:cNvSpPr txBox="1"/>
          <p:nvPr/>
        </p:nvSpPr>
        <p:spPr>
          <a:xfrm>
            <a:off x="263352" y="188640"/>
            <a:ext cx="580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latin typeface="+mn-lt"/>
                <a:cs typeface="Calibri Light" panose="020F0302020204030204" pitchFamily="34" charset="0"/>
              </a:rPr>
              <a:t>Effektoptimering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A137B7-7FD1-4746-A385-841897F7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77" y="979182"/>
            <a:ext cx="8344999" cy="544667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86471E8-1685-437F-8306-543956AD46D2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20039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0109A2A1-4EC0-49F7-82F3-AC0B6BE0558A}"/>
              </a:ext>
            </a:extLst>
          </p:cNvPr>
          <p:cNvSpPr txBox="1"/>
          <p:nvPr/>
        </p:nvSpPr>
        <p:spPr>
          <a:xfrm>
            <a:off x="695400" y="548680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t>Utfall - specifik energianvändning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94AC14-9157-4DE4-8666-E0EBE2DD9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0" b="-7204"/>
          <a:stretch/>
        </p:blipFill>
        <p:spPr>
          <a:xfrm>
            <a:off x="1752563" y="1288086"/>
            <a:ext cx="8384938" cy="5470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3EA700B-0E08-442C-9C44-4AB7D55E9091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13381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7B9B99A-0742-46F0-BDAB-26525E8BE5BD}"/>
              </a:ext>
            </a:extLst>
          </p:cNvPr>
          <p:cNvSpPr txBox="1"/>
          <p:nvPr/>
        </p:nvSpPr>
        <p:spPr>
          <a:xfrm>
            <a:off x="695400" y="548680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t>Fossilfri energianvändning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44DFE43-4DA9-4C4A-902F-C06395451344}"/>
              </a:ext>
            </a:extLst>
          </p:cNvPr>
          <p:cNvSpPr txBox="1"/>
          <p:nvPr/>
        </p:nvSpPr>
        <p:spPr>
          <a:xfrm>
            <a:off x="839416" y="1593108"/>
            <a:ext cx="9911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2800" b="1" dirty="0">
                <a:solidFill>
                  <a:schemeClr val="bg1"/>
                </a:solidFill>
              </a:rPr>
              <a:t>Alla energianvändning i Region Skåne är fossilfri (99,9%)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34C88C5-34BE-4C51-8AF0-43D1A1A6F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5283996"/>
            <a:ext cx="9923308" cy="88130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3F921BF-DDF3-4FBF-9D01-74D6634D2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12" y="2269738"/>
            <a:ext cx="4572396" cy="2743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0700820-B570-405E-8E6B-584A24B928BD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2694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D99169-E22F-476D-A320-28CC5D24B035}"/>
              </a:ext>
            </a:extLst>
          </p:cNvPr>
          <p:cNvSpPr txBox="1"/>
          <p:nvPr/>
        </p:nvSpPr>
        <p:spPr>
          <a:xfrm>
            <a:off x="4550544" y="2921168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Frågor?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C824AB7-D3EC-4D81-89F3-B11CDFC7D630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8775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2E7568C5-A5BD-401E-B2DC-F7F40095DDEB}"/>
              </a:ext>
            </a:extLst>
          </p:cNvPr>
          <p:cNvSpPr txBox="1"/>
          <p:nvPr/>
        </p:nvSpPr>
        <p:spPr>
          <a:xfrm>
            <a:off x="695400" y="548680"/>
            <a:ext cx="11017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t>Specifik energianvändning,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t>sjukhusomr</a:t>
            </a:r>
            <a:r>
              <a:rPr lang="sv-SE" sz="4000" b="1" dirty="0" err="1"/>
              <a:t>åde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C10EEEF-EF38-4CF2-A145-D13BB1C78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94" y="1275310"/>
            <a:ext cx="7892011" cy="5156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914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731C6DC-C137-4DF5-A0E4-8888A664C76F}"/>
              </a:ext>
            </a:extLst>
          </p:cNvPr>
          <p:cNvSpPr/>
          <p:nvPr/>
        </p:nvSpPr>
        <p:spPr bwMode="auto">
          <a:xfrm>
            <a:off x="-133351" y="97"/>
            <a:ext cx="8601075" cy="118100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sv-SE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4DB72CC-1F47-4D51-B6B1-9B62E540B99A}"/>
              </a:ext>
            </a:extLst>
          </p:cNvPr>
          <p:cNvSpPr txBox="1"/>
          <p:nvPr/>
        </p:nvSpPr>
        <p:spPr>
          <a:xfrm>
            <a:off x="263352" y="188640"/>
            <a:ext cx="907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Energiarbetet externt, forts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4C3644A-3D13-440A-ABE4-8E83E834B134}"/>
              </a:ext>
            </a:extLst>
          </p:cNvPr>
          <p:cNvSpPr/>
          <p:nvPr/>
        </p:nvSpPr>
        <p:spPr bwMode="auto">
          <a:xfrm>
            <a:off x="-285750" y="4753071"/>
            <a:ext cx="7570440" cy="15390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sv-SE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textruta 14">
            <a:extLst>
              <a:ext uri="{FF2B5EF4-FFF2-40B4-BE49-F238E27FC236}">
                <a16:creationId xmlns:a16="http://schemas.microsoft.com/office/drawing/2014/main" id="{7F568087-8921-4A8A-9156-47505B8D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98" y="5047681"/>
            <a:ext cx="70978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Pilotprojekt - PES i 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Hbg</a:t>
            </a: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och Annetorp i Lund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EU/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Interregprojekt</a:t>
            </a: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Area21+ och Future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Energimyndigheten - E-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flex</a:t>
            </a:r>
            <a:endParaRPr lang="sv-SE" alt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88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 bwMode="auto">
          <a:xfrm>
            <a:off x="767407" y="1017492"/>
            <a:ext cx="4074933" cy="1403395"/>
          </a:xfrm>
          <a:prstGeom prst="rect">
            <a:avLst/>
          </a:prstGeom>
          <a:solidFill>
            <a:schemeClr val="accent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839416" y="967080"/>
            <a:ext cx="4002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sv-SE" sz="4000" b="1" dirty="0">
                <a:solidFill>
                  <a:schemeClr val="bg1"/>
                </a:solidFill>
                <a:ea typeface="ヒラギノ角ゴ Pro W3"/>
                <a:cs typeface="ヒラギノ角ゴ Pro W3"/>
                <a:sym typeface="Arial"/>
              </a:rPr>
              <a:t>En vanlig dag i Region Skåne</a:t>
            </a:r>
          </a:p>
        </p:txBody>
      </p:sp>
      <p:sp>
        <p:nvSpPr>
          <p:cNvPr id="10" name="Rektangel 9"/>
          <p:cNvSpPr/>
          <p:nvPr/>
        </p:nvSpPr>
        <p:spPr bwMode="auto">
          <a:xfrm>
            <a:off x="7536160" y="2060848"/>
            <a:ext cx="4078779" cy="2880320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E05B41B-3EED-4A64-A3D1-059E327049B0}"/>
              </a:ext>
            </a:extLst>
          </p:cNvPr>
          <p:cNvSpPr/>
          <p:nvPr/>
        </p:nvSpPr>
        <p:spPr>
          <a:xfrm>
            <a:off x="7734516" y="2216322"/>
            <a:ext cx="3688090" cy="299312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34289" tIns="34289" rIns="34289" bIns="34289" spcCol="38100">
            <a:spAutoFit/>
          </a:bodyPr>
          <a:lstStyle/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40</a:t>
            </a:r>
            <a:r>
              <a:rPr lang="sv-SE" sz="1600" dirty="0">
                <a:solidFill>
                  <a:schemeClr val="bg1"/>
                </a:solidFill>
              </a:rPr>
              <a:t> barn föds</a:t>
            </a:r>
          </a:p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25 500 </a:t>
            </a:r>
            <a:r>
              <a:rPr lang="sv-SE" sz="1600" dirty="0">
                <a:solidFill>
                  <a:schemeClr val="bg1"/>
                </a:solidFill>
              </a:rPr>
              <a:t>vårdbesök</a:t>
            </a:r>
          </a:p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462 000 </a:t>
            </a:r>
            <a:r>
              <a:rPr lang="sv-SE" sz="1600" dirty="0">
                <a:solidFill>
                  <a:schemeClr val="bg1"/>
                </a:solidFill>
              </a:rPr>
              <a:t>resor med bussar och tåg </a:t>
            </a:r>
          </a:p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76 000 </a:t>
            </a:r>
            <a:r>
              <a:rPr lang="sv-SE" sz="1600" dirty="0">
                <a:solidFill>
                  <a:schemeClr val="bg1"/>
                </a:solidFill>
              </a:rPr>
              <a:t>laboratorieanalyser</a:t>
            </a:r>
          </a:p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800 000</a:t>
            </a:r>
            <a:r>
              <a:rPr lang="sv-SE" sz="1600" dirty="0">
                <a:solidFill>
                  <a:schemeClr val="bg1"/>
                </a:solidFill>
              </a:rPr>
              <a:t> m²</a:t>
            </a:r>
            <a:r>
              <a:rPr lang="sv-SE" sz="1600" dirty="0"/>
              <a:t> </a:t>
            </a:r>
            <a:r>
              <a:rPr lang="sv-SE" sz="1600" dirty="0">
                <a:solidFill>
                  <a:schemeClr val="bg1"/>
                </a:solidFill>
              </a:rPr>
              <a:t>vårdlokaler städas </a:t>
            </a:r>
          </a:p>
          <a:p>
            <a:pPr>
              <a:lnSpc>
                <a:spcPts val="2400"/>
              </a:lnSpc>
            </a:pPr>
            <a:r>
              <a:rPr lang="sv-SE" b="1" dirty="0">
                <a:solidFill>
                  <a:schemeClr val="bg1"/>
                </a:solidFill>
              </a:rPr>
              <a:t>940 </a:t>
            </a:r>
            <a:r>
              <a:rPr lang="sv-SE" sz="1600" dirty="0">
                <a:solidFill>
                  <a:schemeClr val="bg1"/>
                </a:solidFill>
              </a:rPr>
              <a:t>personer</a:t>
            </a:r>
            <a:r>
              <a:rPr lang="sv-SE" sz="1600" b="1" dirty="0">
                <a:solidFill>
                  <a:schemeClr val="bg1"/>
                </a:solidFill>
              </a:rPr>
              <a:t> </a:t>
            </a:r>
            <a:r>
              <a:rPr lang="sv-SE" sz="1600" dirty="0">
                <a:solidFill>
                  <a:schemeClr val="bg1"/>
                </a:solidFill>
              </a:rPr>
              <a:t>ser en föreställning</a:t>
            </a:r>
          </a:p>
          <a:p>
            <a:br>
              <a:rPr lang="sv-SE" sz="1400" b="1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Och varje dag växer Skånes befolkning </a:t>
            </a:r>
          </a:p>
          <a:p>
            <a:pPr>
              <a:lnSpc>
                <a:spcPts val="2400"/>
              </a:lnSpc>
            </a:pPr>
            <a:r>
              <a:rPr lang="sv-SE" sz="1600" dirty="0">
                <a:solidFill>
                  <a:schemeClr val="bg1"/>
                </a:solidFill>
              </a:rPr>
              <a:t>med </a:t>
            </a:r>
            <a:r>
              <a:rPr lang="sv-SE" b="1" dirty="0">
                <a:solidFill>
                  <a:schemeClr val="bg1"/>
                </a:solidFill>
              </a:rPr>
              <a:t>42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sz="1600" dirty="0">
                <a:solidFill>
                  <a:schemeClr val="bg1"/>
                </a:solidFill>
              </a:rPr>
              <a:t>personer.</a:t>
            </a:r>
            <a:endParaRPr lang="sv-SE" sz="1600" dirty="0">
              <a:solidFill>
                <a:schemeClr val="bg1"/>
              </a:solidFill>
              <a:ea typeface="ヒラギノ角ゴ Pro W3"/>
              <a:cs typeface="Arial" panose="020B0604020202020204" pitchFamily="34" charset="0"/>
              <a:sym typeface="Arial"/>
            </a:endParaRPr>
          </a:p>
          <a:p>
            <a:pPr>
              <a:lnSpc>
                <a:spcPts val="2400"/>
              </a:lnSpc>
            </a:pP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846C363-5C50-4536-9ABA-8FE1C8ED19BF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142925835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8C450DB-C9FC-48A5-836E-AD3EE89D9E6A}"/>
              </a:ext>
            </a:extLst>
          </p:cNvPr>
          <p:cNvSpPr txBox="1"/>
          <p:nvPr/>
        </p:nvSpPr>
        <p:spPr>
          <a:xfrm>
            <a:off x="289695" y="116632"/>
            <a:ext cx="779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Regionfastigheter</a:t>
            </a:r>
          </a:p>
          <a:p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- Region Skånes fastighetsorganisation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85DB266-AC22-4AC8-BC6F-64FE7F566BE2}"/>
              </a:ext>
            </a:extLst>
          </p:cNvPr>
          <p:cNvSpPr/>
          <p:nvPr/>
        </p:nvSpPr>
        <p:spPr bwMode="auto">
          <a:xfrm>
            <a:off x="-127815" y="2190749"/>
            <a:ext cx="9195616" cy="341947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tabLst>
                <a:tab pos="447675" algn="l"/>
              </a:tabLst>
            </a:pPr>
            <a:r>
              <a:rPr lang="sv-SE" kern="0" dirty="0"/>
              <a:t>	Förvaltar och ansvarar för drift och underhåll - 1,2 miljoner m</a:t>
            </a:r>
            <a:r>
              <a:rPr lang="sv-SE" kern="0" baseline="30000" dirty="0"/>
              <a:t>2  </a:t>
            </a:r>
          </a:p>
          <a:p>
            <a:pPr>
              <a:tabLst>
                <a:tab pos="447675" algn="l"/>
              </a:tabLst>
            </a:pPr>
            <a:r>
              <a:rPr lang="sv-SE" kern="0" dirty="0"/>
              <a:t>	Hyr in cirka 500 000 m</a:t>
            </a:r>
            <a:r>
              <a:rPr lang="sv-SE" kern="0" baseline="30000" dirty="0"/>
              <a:t>2</a:t>
            </a:r>
            <a:endParaRPr lang="sv-SE" kern="0" dirty="0"/>
          </a:p>
          <a:p>
            <a:pPr>
              <a:tabLst>
                <a:tab pos="447675" algn="l"/>
              </a:tabLst>
            </a:pPr>
            <a:r>
              <a:rPr lang="sv-SE" kern="0" dirty="0"/>
              <a:t>	Ansvarar för om- och nybyggnation</a:t>
            </a:r>
          </a:p>
          <a:p>
            <a:pPr>
              <a:tabLst>
                <a:tab pos="447675" algn="l"/>
              </a:tabLst>
            </a:pPr>
            <a:endParaRPr lang="sv-SE" kern="0" dirty="0"/>
          </a:p>
          <a:p>
            <a:pPr>
              <a:tabLst>
                <a:tab pos="447675" algn="l"/>
              </a:tabLst>
            </a:pPr>
            <a:r>
              <a:rPr lang="sv-SE" kern="0" dirty="0"/>
              <a:t>	Lokaler för högspecialiserade verksamheter</a:t>
            </a:r>
          </a:p>
          <a:p>
            <a:pPr>
              <a:tabLst>
                <a:tab pos="447675" algn="l"/>
              </a:tabLst>
            </a:pPr>
            <a:r>
              <a:rPr lang="sv-SE" kern="0" dirty="0"/>
              <a:t>	Hög driftssäkerhet - dygnet runt, alla dagar</a:t>
            </a:r>
          </a:p>
          <a:p>
            <a:pPr>
              <a:tabLst>
                <a:tab pos="447675" algn="l"/>
              </a:tabLst>
            </a:pPr>
            <a:r>
              <a:rPr lang="sv-SE" kern="0" dirty="0"/>
              <a:t>	Förvaltar fastigheter från olika epoker</a:t>
            </a:r>
          </a:p>
          <a:p>
            <a:pPr>
              <a:tabLst>
                <a:tab pos="447675" algn="l"/>
              </a:tabLst>
            </a:pPr>
            <a:r>
              <a:rPr lang="sv-SE" kern="0" dirty="0"/>
              <a:t>	Ständigt hög teknikutveckling</a:t>
            </a:r>
          </a:p>
          <a:p>
            <a:pPr>
              <a:tabLst>
                <a:tab pos="447675" algn="l"/>
              </a:tabLst>
            </a:pPr>
            <a:r>
              <a:rPr lang="sv-SE" kern="0" dirty="0"/>
              <a:t>	Driver Region Skånes energiutveckling</a:t>
            </a:r>
          </a:p>
          <a:p>
            <a:endParaRPr lang="sv-SE" kern="0" dirty="0"/>
          </a:p>
          <a:p>
            <a:endParaRPr lang="sv-SE" kern="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EB9D490-5D79-4974-8415-F5A34FAC9CF6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25299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7B9B99A-0742-46F0-BDAB-26525E8BE5BD}"/>
              </a:ext>
            </a:extLst>
          </p:cNvPr>
          <p:cNvSpPr txBox="1"/>
          <p:nvPr/>
        </p:nvSpPr>
        <p:spPr>
          <a:xfrm>
            <a:off x="695400" y="548680"/>
            <a:ext cx="108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sv-SE" dirty="0"/>
              <a:t>Regionernas investeringar, totalt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1CC92EA-2BBD-4C30-86AF-4B636D4D183C}"/>
              </a:ext>
            </a:extLst>
          </p:cNvPr>
          <p:cNvSpPr txBox="1"/>
          <p:nvPr/>
        </p:nvSpPr>
        <p:spPr>
          <a:xfrm>
            <a:off x="7100923" y="6592652"/>
            <a:ext cx="3512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1200" dirty="0"/>
              <a:t>Ur SKR:s ”Fastighetsnyckeltal (avseende) 2020”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CEF4988-594C-401C-B09B-7AEAFC63D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32" y="1425484"/>
            <a:ext cx="6437014" cy="4979577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4C070257-6438-4A6E-84AA-2B6062867F9B}"/>
              </a:ext>
            </a:extLst>
          </p:cNvPr>
          <p:cNvSpPr/>
          <p:nvPr/>
        </p:nvSpPr>
        <p:spPr bwMode="auto">
          <a:xfrm>
            <a:off x="2102281" y="1530885"/>
            <a:ext cx="504056" cy="216024"/>
          </a:xfrm>
          <a:prstGeom prst="rightArrow">
            <a:avLst/>
          </a:prstGeom>
          <a:solidFill>
            <a:srgbClr val="E646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F02CF7E-5942-48BB-BF58-68B590B09613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17402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CC977FDB-189D-4443-9E94-5544C3AF212D}"/>
              </a:ext>
            </a:extLst>
          </p:cNvPr>
          <p:cNvSpPr txBox="1"/>
          <p:nvPr/>
        </p:nvSpPr>
        <p:spPr>
          <a:xfrm>
            <a:off x="289695" y="116632"/>
            <a:ext cx="779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Regionfastigheter</a:t>
            </a:r>
          </a:p>
          <a:p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- Region Skånes fastighetsorganisation</a:t>
            </a:r>
          </a:p>
        </p:txBody>
      </p:sp>
      <p:graphicFrame>
        <p:nvGraphicFramePr>
          <p:cNvPr id="3" name="Tabell 12">
            <a:extLst>
              <a:ext uri="{FF2B5EF4-FFF2-40B4-BE49-F238E27FC236}">
                <a16:creationId xmlns:a16="http://schemas.microsoft.com/office/drawing/2014/main" id="{C4D76675-7B44-49CE-9F29-74FB2C78D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40138"/>
              </p:ext>
            </p:extLst>
          </p:nvPr>
        </p:nvGraphicFramePr>
        <p:xfrm>
          <a:off x="709018" y="2133600"/>
          <a:ext cx="5234582" cy="18567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2203160">
                  <a:extLst>
                    <a:ext uri="{9D8B030D-6E8A-4147-A177-3AD203B41FA5}">
                      <a16:colId xmlns:a16="http://schemas.microsoft.com/office/drawing/2014/main" val="3277485183"/>
                    </a:ext>
                  </a:extLst>
                </a:gridCol>
                <a:gridCol w="3031422">
                  <a:extLst>
                    <a:ext uri="{9D8B030D-6E8A-4147-A177-3AD203B41FA5}">
                      <a16:colId xmlns:a16="http://schemas.microsoft.com/office/drawing/2014/main" val="619823766"/>
                    </a:ext>
                  </a:extLst>
                </a:gridCol>
              </a:tblGrid>
              <a:tr h="373409">
                <a:tc>
                  <a:txBody>
                    <a:bodyPr/>
                    <a:lstStyle/>
                    <a:p>
                      <a:r>
                        <a:rPr lang="sv-SE" dirty="0"/>
                        <a:t>Regionfastigheter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/>
                        <a:t>GWh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29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Köpt 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121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727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Köpt värme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2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Köpt kyla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8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/>
                        <a:t>Summa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1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829744"/>
                  </a:ext>
                </a:extLst>
              </a:tr>
            </a:tbl>
          </a:graphicData>
        </a:graphic>
      </p:graphicFrame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id="{1A373E75-3CE4-4B6A-91B5-D8BF6CE77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199553"/>
              </p:ext>
            </p:extLst>
          </p:nvPr>
        </p:nvGraphicFramePr>
        <p:xfrm>
          <a:off x="679450" y="4343400"/>
          <a:ext cx="5264150" cy="1483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3967755">
                  <a:extLst>
                    <a:ext uri="{9D8B030D-6E8A-4147-A177-3AD203B41FA5}">
                      <a16:colId xmlns:a16="http://schemas.microsoft.com/office/drawing/2014/main" val="3277485183"/>
                    </a:ext>
                  </a:extLst>
                </a:gridCol>
                <a:gridCol w="1296395">
                  <a:extLst>
                    <a:ext uri="{9D8B030D-6E8A-4147-A177-3AD203B41FA5}">
                      <a16:colId xmlns:a16="http://schemas.microsoft.com/office/drawing/2014/main" val="619823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Övriga förvaltningar/bolag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GWh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826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Primärvård, FTV, Hälsostaden </a:t>
                      </a:r>
                      <a:r>
                        <a:rPr lang="sv-SE" dirty="0" err="1"/>
                        <a:t>m.fl</a:t>
                      </a:r>
                      <a:r>
                        <a:rPr lang="sv-S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20-30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829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Interna transporter - Skånetransport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95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Kollektivtrafik - Skånetrafiken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/>
                        <a:t>610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85627"/>
                  </a:ext>
                </a:extLst>
              </a:tr>
            </a:tbl>
          </a:graphicData>
        </a:graphic>
      </p:graphicFrame>
      <p:graphicFrame>
        <p:nvGraphicFramePr>
          <p:cNvPr id="14" name="Tabell 12">
            <a:extLst>
              <a:ext uri="{FF2B5EF4-FFF2-40B4-BE49-F238E27FC236}">
                <a16:creationId xmlns:a16="http://schemas.microsoft.com/office/drawing/2014/main" id="{FCC27C97-B291-4D9A-AC01-58B13696B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55396"/>
              </p:ext>
            </p:extLst>
          </p:nvPr>
        </p:nvGraphicFramePr>
        <p:xfrm>
          <a:off x="6277968" y="3228311"/>
          <a:ext cx="5234582" cy="18567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2910482">
                  <a:extLst>
                    <a:ext uri="{9D8B030D-6E8A-4147-A177-3AD203B41FA5}">
                      <a16:colId xmlns:a16="http://schemas.microsoft.com/office/drawing/2014/main" val="3277485183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619823766"/>
                    </a:ext>
                  </a:extLst>
                </a:gridCol>
              </a:tblGrid>
              <a:tr h="373409">
                <a:tc>
                  <a:txBody>
                    <a:bodyPr/>
                    <a:lstStyle/>
                    <a:p>
                      <a:r>
                        <a:rPr lang="sv-SE" dirty="0"/>
                        <a:t>Egenproducerad 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/>
                        <a:t>GWh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29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Fröreda</a:t>
                      </a:r>
                      <a:r>
                        <a:rPr lang="sv-SE" dirty="0"/>
                        <a:t> vindkraft, 20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63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727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RPC vindkraft, 25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0,06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2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Solceller, 950 kWp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0" dirty="0"/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184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/>
                        <a:t>Summa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b="1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829744"/>
                  </a:ext>
                </a:extLst>
              </a:tr>
            </a:tbl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2A98E2AE-79E2-4254-9D43-9986ADF54E3E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21373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F7604476-9378-41B1-91EA-7FD05589B5E1}"/>
              </a:ext>
            </a:extLst>
          </p:cNvPr>
          <p:cNvSpPr txBox="1"/>
          <p:nvPr/>
        </p:nvSpPr>
        <p:spPr>
          <a:xfrm>
            <a:off x="263352" y="188640"/>
            <a:ext cx="1123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Vårt energiarbete - ramverket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02C38ED-74FA-40E2-8FA1-8F1813961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804303"/>
              </p:ext>
            </p:extLst>
          </p:nvPr>
        </p:nvGraphicFramePr>
        <p:xfrm>
          <a:off x="263352" y="1476179"/>
          <a:ext cx="5502751" cy="4377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77D16965-BB14-4CBB-ACC3-58E0510BB17D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15523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F7604476-9378-41B1-91EA-7FD05589B5E1}"/>
              </a:ext>
            </a:extLst>
          </p:cNvPr>
          <p:cNvSpPr txBox="1"/>
          <p:nvPr/>
        </p:nvSpPr>
        <p:spPr>
          <a:xfrm>
            <a:off x="263352" y="188640"/>
            <a:ext cx="6547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Nya miljöprogrammet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648D8F8-EFBB-4183-A217-F187B5C71D38}"/>
              </a:ext>
            </a:extLst>
          </p:cNvPr>
          <p:cNvSpPr txBox="1"/>
          <p:nvPr/>
        </p:nvSpPr>
        <p:spPr>
          <a:xfrm>
            <a:off x="5385360" y="3261298"/>
            <a:ext cx="6111240" cy="1200329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/>
          <a:p>
            <a:pPr algn="l"/>
            <a:r>
              <a:rPr lang="sv-SE" sz="180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Region Skåne inför </a:t>
            </a:r>
            <a:r>
              <a:rPr lang="sv-SE" sz="1800" b="1" i="0" u="none" strike="noStrike" baseline="0" dirty="0">
                <a:solidFill>
                  <a:schemeClr val="bg1"/>
                </a:solidFill>
                <a:latin typeface="+mn-lt"/>
              </a:rPr>
              <a:t>effektoptimering</a:t>
            </a:r>
            <a:r>
              <a:rPr lang="sv-SE" sz="180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sv-SE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som en del i arbetet med att bidra till ett stabilt elsystem och utreder vilka verksamheter i regionen som har en potential till mer flexibel användning av energi där effektoptimering är relevant.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66F6D0D-CA9E-4676-872C-675800FF23CC}"/>
              </a:ext>
            </a:extLst>
          </p:cNvPr>
          <p:cNvSpPr txBox="1"/>
          <p:nvPr/>
        </p:nvSpPr>
        <p:spPr>
          <a:xfrm>
            <a:off x="7070526" y="1716976"/>
            <a:ext cx="4426074" cy="923330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800" b="1" i="0" u="none" strike="noStrike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b="0" dirty="0"/>
              <a:t>Region Skåne ställer krav på </a:t>
            </a:r>
          </a:p>
          <a:p>
            <a:r>
              <a:rPr lang="sv-SE" dirty="0">
                <a:latin typeface="+mn-lt"/>
              </a:rPr>
              <a:t>energieffektiva lokaler</a:t>
            </a:r>
            <a:r>
              <a:rPr lang="sv-SE" dirty="0"/>
              <a:t> </a:t>
            </a:r>
            <a:r>
              <a:rPr lang="sv-SE" b="0" dirty="0"/>
              <a:t>vid ny- </a:t>
            </a:r>
          </a:p>
          <a:p>
            <a:r>
              <a:rPr lang="sv-SE" b="0" dirty="0"/>
              <a:t>och ombyggnation samt i externa hyresavtal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CAFB62E-78BD-49A8-B823-DA72CDB9B9E1}"/>
              </a:ext>
            </a:extLst>
          </p:cNvPr>
          <p:cNvSpPr txBox="1"/>
          <p:nvPr/>
        </p:nvSpPr>
        <p:spPr>
          <a:xfrm>
            <a:off x="716275" y="2970240"/>
            <a:ext cx="2870880" cy="369332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800" b="1" i="0" u="none" strike="noStrike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b="0" dirty="0"/>
              <a:t>…</a:t>
            </a:r>
            <a:r>
              <a:rPr lang="sv-SE" dirty="0">
                <a:latin typeface="+mn-lt"/>
              </a:rPr>
              <a:t>ökad energiprestanda</a:t>
            </a:r>
            <a:r>
              <a:rPr lang="sv-SE" b="0" dirty="0"/>
              <a:t>. 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9BF7FFD-1D11-405F-852C-CDB86174607C}"/>
              </a:ext>
            </a:extLst>
          </p:cNvPr>
          <p:cNvSpPr txBox="1"/>
          <p:nvPr/>
        </p:nvSpPr>
        <p:spPr>
          <a:xfrm>
            <a:off x="263352" y="1297183"/>
            <a:ext cx="6111240" cy="1200329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800" b="0" i="0" u="none" strike="noStrike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b="1" dirty="0">
                <a:latin typeface="+mn-lt"/>
              </a:rPr>
              <a:t>Energieffektivisering</a:t>
            </a:r>
            <a:r>
              <a:rPr lang="sv-SE" dirty="0"/>
              <a:t> och </a:t>
            </a:r>
            <a:r>
              <a:rPr lang="sv-SE" b="1" dirty="0">
                <a:latin typeface="+mn-lt"/>
              </a:rPr>
              <a:t>energihushållning</a:t>
            </a:r>
            <a:r>
              <a:rPr lang="sv-SE" dirty="0"/>
              <a:t> ska ske </a:t>
            </a:r>
            <a:r>
              <a:rPr lang="sv-SE" b="1" dirty="0">
                <a:latin typeface="+mn-lt"/>
              </a:rPr>
              <a:t>i alla verksamheter</a:t>
            </a:r>
            <a:r>
              <a:rPr lang="sv-SE" dirty="0"/>
              <a:t>, både för verksamhetsenergi och för fastighetsenergi samt för egna transporter inkluderat allmän kollektivtrafik.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2AEF927-E302-4857-8A47-1C4ACC035035}"/>
              </a:ext>
            </a:extLst>
          </p:cNvPr>
          <p:cNvSpPr txBox="1"/>
          <p:nvPr/>
        </p:nvSpPr>
        <p:spPr>
          <a:xfrm>
            <a:off x="344800" y="4285027"/>
            <a:ext cx="4560575" cy="1200329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800" b="0" i="0" u="none" strike="noStrike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Region Skåne ska fortsätta vara </a:t>
            </a:r>
          </a:p>
          <a:p>
            <a:r>
              <a:rPr lang="sv-SE" b="1" dirty="0">
                <a:latin typeface="+mn-lt"/>
              </a:rPr>
              <a:t>fossilbränslefritt</a:t>
            </a:r>
            <a:r>
              <a:rPr lang="sv-SE" dirty="0"/>
              <a:t> inom egen verksamhet </a:t>
            </a:r>
          </a:p>
          <a:p>
            <a:r>
              <a:rPr lang="sv-SE" dirty="0"/>
              <a:t>men också driva omställningen i </a:t>
            </a:r>
          </a:p>
          <a:p>
            <a:r>
              <a:rPr lang="sv-SE" dirty="0"/>
              <a:t>leverantörsleden…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1DD5B7D-4DAE-4095-88CB-72EDE5176EC6}"/>
              </a:ext>
            </a:extLst>
          </p:cNvPr>
          <p:cNvSpPr txBox="1"/>
          <p:nvPr/>
        </p:nvSpPr>
        <p:spPr>
          <a:xfrm>
            <a:off x="3354388" y="5703612"/>
            <a:ext cx="6109854" cy="646331"/>
          </a:xfrm>
          <a:prstGeom prst="rect">
            <a:avLst/>
          </a:prstGeom>
          <a:solidFill>
            <a:srgbClr val="628A94"/>
          </a:solidFill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800" i="0" u="none" strike="noStrike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b="1" dirty="0">
                <a:latin typeface="+mn-lt"/>
              </a:rPr>
              <a:t>Anläggningar för produktion av förnybar el ska installeras på egenägda fastigheter </a:t>
            </a:r>
            <a:r>
              <a:rPr lang="sv-SE" dirty="0"/>
              <a:t>där så är möjligt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006C4AA-48D2-441E-839E-281D0C6C683A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37036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AEBC545-F0C5-4650-9FDC-7424A34D43A6}"/>
              </a:ext>
            </a:extLst>
          </p:cNvPr>
          <p:cNvSpPr/>
          <p:nvPr/>
        </p:nvSpPr>
        <p:spPr bwMode="auto">
          <a:xfrm>
            <a:off x="-396972" y="535488"/>
            <a:ext cx="7313820" cy="1718825"/>
          </a:xfrm>
          <a:prstGeom prst="rect">
            <a:avLst/>
          </a:prstGeom>
          <a:solidFill>
            <a:schemeClr val="bg1"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5B30B34-2A56-4D75-9B5F-DAB949454F83}"/>
              </a:ext>
            </a:extLst>
          </p:cNvPr>
          <p:cNvSpPr txBox="1"/>
          <p:nvPr/>
        </p:nvSpPr>
        <p:spPr>
          <a:xfrm>
            <a:off x="695400" y="548680"/>
            <a:ext cx="108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sv-SE" dirty="0"/>
              <a:t>Energiarbetet</a:t>
            </a:r>
          </a:p>
          <a:p>
            <a:r>
              <a:rPr lang="sv-SE" dirty="0"/>
              <a:t>- externt och internt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9D64DCE-5BE1-4EDC-BFDC-051931D7FC1E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17667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" b="29551"/>
          <a:stretch/>
        </p:blipFill>
        <p:spPr>
          <a:xfrm>
            <a:off x="-2616968" y="-1873532"/>
            <a:ext cx="18794088" cy="87589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9" y="133024"/>
            <a:ext cx="761831" cy="70368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 bwMode="auto">
          <a:xfrm>
            <a:off x="-571501" y="4027251"/>
            <a:ext cx="8552525" cy="246109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sv-SE"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textruta 14"/>
          <p:cNvSpPr txBox="1">
            <a:spLocks noChangeArrowheads="1"/>
          </p:cNvSpPr>
          <p:nvPr/>
        </p:nvSpPr>
        <p:spPr bwMode="auto">
          <a:xfrm>
            <a:off x="512798" y="4156586"/>
            <a:ext cx="73883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Avtal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Riktlinjer för elhandel inkl. vindkraft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Avsiktsförklaringar/Strategiska dialoger - fossilfritt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Gröna obligationer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Pilotprojekt, ex. PES i 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Hbg</a:t>
            </a: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och Annetorp i Lund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EU/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Interregprojekt</a:t>
            </a: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ex. Area21 i 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Hbg</a:t>
            </a: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och Future i Malmö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v-SE" altLang="sv-S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Energimyndighetsprojekt, ex. E-</a:t>
            </a:r>
            <a:r>
              <a:rPr lang="sv-SE" altLang="sv-S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flex</a:t>
            </a:r>
            <a:endParaRPr lang="sv-SE" alt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84A8606-30D9-4345-8BD1-FB465623A7F8}"/>
              </a:ext>
            </a:extLst>
          </p:cNvPr>
          <p:cNvSpPr txBox="1"/>
          <p:nvPr/>
        </p:nvSpPr>
        <p:spPr>
          <a:xfrm>
            <a:off x="263352" y="188640"/>
            <a:ext cx="907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Energiarbetet externt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341C846-AE8B-4DF9-856B-5525D7769DEC}"/>
              </a:ext>
            </a:extLst>
          </p:cNvPr>
          <p:cNvSpPr txBox="1"/>
          <p:nvPr/>
        </p:nvSpPr>
        <p:spPr>
          <a:xfrm>
            <a:off x="-4" y="6598505"/>
            <a:ext cx="398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Nilsson, Energistrateg, david.p.nilsson@skane.se</a:t>
            </a:r>
          </a:p>
        </p:txBody>
      </p:sp>
    </p:spTree>
    <p:extLst>
      <p:ext uri="{BB962C8B-B14F-4D97-AF65-F5344CB8AC3E}">
        <p14:creationId xmlns:p14="http://schemas.microsoft.com/office/powerpoint/2010/main" val="27489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gion Skåne">
  <a:themeElements>
    <a:clrScheme name="Region Skån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E96A8"/>
      </a:accent1>
      <a:accent2>
        <a:srgbClr val="61B9BD"/>
      </a:accent2>
      <a:accent3>
        <a:srgbClr val="3D9378"/>
      </a:accent3>
      <a:accent4>
        <a:srgbClr val="C4B79F"/>
      </a:accent4>
      <a:accent5>
        <a:srgbClr val="FFFFFF"/>
      </a:accent5>
      <a:accent6>
        <a:srgbClr val="FFFFFF"/>
      </a:accent6>
      <a:hlink>
        <a:srgbClr val="00B0F0"/>
      </a:hlink>
      <a:folHlink>
        <a:srgbClr val="D1FF47"/>
      </a:folHlink>
    </a:clrScheme>
    <a:fontScheme name="Tom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 powerpointmall 191002 [Skrivskyddad]" id="{E9140168-F96E-41A1-BD5B-F9D0CE67089E}" vid="{AA44F1EF-FC1C-4445-9B12-7C00796EA246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649d846f-5990-441a-b7ea-c87757b39728" ContentTypeId="0x0101000728167CD9C94899925BA69C4AF6743E1122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allertillochmed xmlns="http://schemas.microsoft.com/sharepoint/v3" xsi:nil="true"/>
    <Gallerfran xmlns="http://schemas.microsoft.com/sharepoint/v3">2020-09-21T22:00:00+00:00</Gallerfran>
    <Publiceringsdatum xmlns="http://schemas.microsoft.com/sharepoint/v3">2020-09-23T22:00:00+00:00</Publiceringsdatum>
    <h2c9d7dd9eeb4da4ac62aed9bea1dce9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Informationsmaterial</TermName>
          <TermId xmlns="http://schemas.microsoft.com/office/infopath/2007/PartnerControls">6564bb37-7519-47b5-a28d-bbe0dd5c58f7</TermId>
        </TermInfo>
      </Terms>
    </h2c9d7dd9eeb4da4ac62aed9bea1dce9>
    <bafcb4227c9043da9566b5ef78ddcc95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Kommunikation</TermName>
          <TermId xmlns="http://schemas.microsoft.com/office/infopath/2007/PartnerControls">9daa9f5a-0c0d-427a-a8e5-a42deff6fd30</TermId>
        </TermInfo>
      </Terms>
    </bafcb4227c9043da9566b5ef78ddcc95>
    <b01f2f3f268b4d69803358402dbab91a xmlns="http://schemas.microsoft.com/sharepoint/v3">
      <Terms xmlns="http://schemas.microsoft.com/office/infopath/2007/PartnerControls">
        <TermInfo xmlns="http://schemas.microsoft.com/office/infopath/2007/PartnerControls">
          <TermName>Kommunikation</TermName>
          <TermId>9daa9f5a-0c0d-427a-a8e5-a42deff6fd30</TermId>
        </TermInfo>
      </Terms>
    </b01f2f3f268b4d69803358402dbab91a>
    <Sakerhetsklass xmlns="http://schemas.microsoft.com/sharepoint/v3">Alla</Sakerhetsklass>
    <Dokumentforfattare xmlns="http://schemas.microsoft.com/sharepoint/v3">
      <UserInfo>
        <DisplayName>Hörlén Annika</DisplayName>
        <AccountId>6900</AccountId>
        <AccountType/>
      </UserInfo>
    </Dokumentforfattare>
    <Valdinnehallstyp xmlns="http://schemas.microsoft.com/sharepoint/v3">Informationmaterial</Valdinnehallstyp>
    <Externforfattare xmlns="http://schemas.microsoft.com/sharepoint/v3" xsi:nil="true"/>
    <Gallerforunderavdelningar xmlns="http://schemas.microsoft.com/sharepoint/v3">false</Gallerforunderavdelningar>
    <TaxCatchAll xmlns="08943ba7-0447-4cf0-b908-5d03d029f642">
      <Value>2458</Value>
      <Value>3319</Value>
    </TaxCatchAll>
    <Paminnelse xmlns="http://schemas.microsoft.com/sharepoint/v3">false</Paminnelse>
    <Aktuellversion xmlns="http://schemas.microsoft.com/sharepoint/v3">1</Aktuellversion>
    <Dokumentgodkannare xmlns="http://schemas.microsoft.com/sharepoint/v3" xsi:nil="true"/>
    <Comment xmlns="http://schemas.microsoft.com/sharepoint/v3" xsi:nil="true"/>
    <_dlc_DocId xmlns="a23a2f6b-7e21-49b1-b33f-300315b17fc7">RS03-00000080906</_dlc_DocId>
    <_dlc_DocIdUrl xmlns="a23a2f6b-7e21-49b1-b33f-300315b17fc7">
      <Url>http://dokumentportal.i.skane.se/_layouts/15/DocIdRedir.aspx?ID=RS03-00000080906</Url>
      <Description>RS03-00000080906</Description>
    </_dlc_DocIdUrl>
    <Dokumentslag xmlns="http://schemas.microsoft.com/sharepoint/v3">Informerande</Dokumentslag>
    <_dlc_DocIdPersistId xmlns="a23a2f6b-7e21-49b1-b33f-300315b17fc7">false</_dlc_DocIdPersistId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Informationmaterial" ma:contentTypeID="0x0101000728167CD9C94899925BA69C4AF6743E1122008026F9AFC070934998CB400726493303" ma:contentTypeVersion="36" ma:contentTypeDescription="Informerande" ma:contentTypeScope="" ma:versionID="8834790537186cd6ead6c8c58705e0d6">
  <xsd:schema xmlns:xsd="http://www.w3.org/2001/XMLSchema" xmlns:xs="http://www.w3.org/2001/XMLSchema" xmlns:p="http://schemas.microsoft.com/office/2006/metadata/properties" xmlns:ns1="http://schemas.microsoft.com/sharepoint/v3" xmlns:ns2="08943ba7-0447-4cf0-b908-5d03d029f642" xmlns:ns3="a23a2f6b-7e21-49b1-b33f-300315b17fc7" targetNamespace="http://schemas.microsoft.com/office/2006/metadata/properties" ma:root="true" ma:fieldsID="5958930bdc9af85017f47963fd72ac61" ns1:_="" ns2:_="" ns3:_="">
    <xsd:import namespace="http://schemas.microsoft.com/sharepoint/v3"/>
    <xsd:import namespace="08943ba7-0447-4cf0-b908-5d03d029f642"/>
    <xsd:import namespace="a23a2f6b-7e21-49b1-b33f-300315b17fc7"/>
    <xsd:element name="properties">
      <xsd:complexType>
        <xsd:sequence>
          <xsd:element name="documentManagement">
            <xsd:complexType>
              <xsd:all>
                <xsd:element ref="ns1:Dokumentforfattare"/>
                <xsd:element ref="ns2:TaxCatchAll" minOccurs="0"/>
                <xsd:element ref="ns2:TaxCatchAllLabel" minOccurs="0"/>
                <xsd:element ref="ns1:Externforfattare" minOccurs="0"/>
                <xsd:element ref="ns1:Gallerfran"/>
                <xsd:element ref="ns1:Gallertillochmed" minOccurs="0"/>
                <xsd:element ref="ns1:Paminnelse" minOccurs="0"/>
                <xsd:element ref="ns1:Publiceringsdatum"/>
                <xsd:element ref="ns1:bafcb4227c9043da9566b5ef78ddcc95" minOccurs="0"/>
                <xsd:element ref="ns1:Aktuellversion" minOccurs="0"/>
                <xsd:element ref="ns1:Valdinnehallstyp" minOccurs="0"/>
                <xsd:element ref="ns1:h2c9d7dd9eeb4da4ac62aed9bea1dce9" minOccurs="0"/>
                <xsd:element ref="ns1:b01f2f3f268b4d69803358402dbab91a" minOccurs="0"/>
                <xsd:element ref="ns1:Gallerforunderavdelningar" minOccurs="0"/>
                <xsd:element ref="ns1:Dokumentgodkannare" minOccurs="0"/>
                <xsd:element ref="ns1:Dokumentslag" minOccurs="0"/>
                <xsd:element ref="ns1:Sakerhetsklass"/>
                <xsd:element ref="ns1:Comment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kumentforfattare" ma:index="8" ma:displayName="Författare" ma:list="UserInfo" ma:internalName="Dokumentforfattare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forfattare" ma:index="11" nillable="true" ma:displayName="Extern författare" ma:internalName="Externforfattare">
      <xsd:simpleType>
        <xsd:restriction base="dms:Text"/>
      </xsd:simpleType>
    </xsd:element>
    <xsd:element name="Gallerfran" ma:index="12" ma:displayName="Gäller från" ma:format="DateOnly" ma:internalName="Gallerfran">
      <xsd:simpleType>
        <xsd:restriction base="dms:DateTime"/>
      </xsd:simpleType>
    </xsd:element>
    <xsd:element name="Gallertillochmed" ma:index="13" nillable="true" ma:displayName="Gäller till och med" ma:format="DateOnly" ma:internalName="Gallertillochmed">
      <xsd:simpleType>
        <xsd:restriction base="dms:DateTime"/>
      </xsd:simpleType>
    </xsd:element>
    <xsd:element name="Paminnelse" ma:index="14" nillable="true" ma:displayName="Påminnelse" ma:internalName="Paminnelse">
      <xsd:simpleType>
        <xsd:restriction base="dms:Boolean"/>
      </xsd:simpleType>
    </xsd:element>
    <xsd:element name="Publiceringsdatum" ma:index="15" ma:displayName="Publiceringsdatum" ma:format="DateOnly" ma:internalName="Publiceringsdatum">
      <xsd:simpleType>
        <xsd:restriction base="dms:DateTime"/>
      </xsd:simpleType>
    </xsd:element>
    <xsd:element name="bafcb4227c9043da9566b5ef78ddcc95" ma:index="16" ma:taxonomy="true" ma:internalName="bafcb4227c9043da9566b5ef78ddcc95" ma:taxonomyFieldName="Dokumentagandeenhet" ma:displayName="Dokumentägande enhet" ma:indexed="true" ma:default="" ma:fieldId="{bafcb422-7c90-43da-9566-b5ef78ddcc95}" ma:sspId="649d846f-5990-441a-b7ea-c87757b39728" ma:termSetId="d6c0c6fc-2c94-474b-a565-70d641e6154c" ma:anchorId="ca822978-0689-4562-8110-f77377f87f93" ma:open="false" ma:isKeyword="false">
      <xsd:complexType>
        <xsd:sequence>
          <xsd:element ref="pc:Terms" minOccurs="0" maxOccurs="1"/>
        </xsd:sequence>
      </xsd:complexType>
    </xsd:element>
    <xsd:element name="Aktuellversion" ma:index="18" nillable="true" ma:displayName="Aktuell version" ma:hidden="true" ma:internalName="Aktuellversion">
      <xsd:simpleType>
        <xsd:restriction base="dms:Text"/>
      </xsd:simpleType>
    </xsd:element>
    <xsd:element name="Valdinnehallstyp" ma:index="19" nillable="true" ma:displayName="Vald innehållstyp" ma:hidden="true" ma:internalName="Valdinnehallstyp">
      <xsd:simpleType>
        <xsd:restriction base="dms:Text"/>
      </xsd:simpleType>
    </xsd:element>
    <xsd:element name="h2c9d7dd9eeb4da4ac62aed9bea1dce9" ma:index="20" ma:taxonomy="true" ma:internalName="h2c9d7dd9eeb4da4ac62aed9bea1dce9" ma:taxonomyFieldName="Taggning" ma:displayName="Ämnesområde" ma:readOnly="false" ma:default="" ma:fieldId="{12c9d7dd-9eeb-4da4-ac62-aed9bea1dce9}" ma:taxonomyMulti="true" ma:sspId="649d846f-5990-441a-b7ea-c87757b39728" ma:termSetId="c51e19ca-d4c2-4121-81f2-291317faa7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01f2f3f268b4d69803358402dbab91a" ma:index="22" ma:taxonomy="true" ma:internalName="b01f2f3f268b4d69803358402dbab91a" ma:taxonomyFieldName="Gallerfor" ma:displayName="Gäller för" ma:default="" ma:fieldId="{b01f2f3f-268b-4d69-8033-58402dbab91a}" ma:taxonomyMulti="true" ma:sspId="649d846f-5990-441a-b7ea-c87757b39728" ma:termSetId="d6c0c6fc-2c94-474b-a565-70d641e6154c" ma:anchorId="ca822978-0689-4562-8110-f77377f87f93" ma:open="false" ma:isKeyword="false">
      <xsd:complexType>
        <xsd:sequence>
          <xsd:element ref="pc:Terms" minOccurs="0" maxOccurs="1"/>
        </xsd:sequence>
      </xsd:complexType>
    </xsd:element>
    <xsd:element name="Gallerforunderavdelningar" ma:index="24" nillable="true" ma:displayName="Gäller för underavdelningar" ma:internalName="Gallerforunderavdelningar">
      <xsd:simpleType>
        <xsd:restriction base="dms:Boolean"/>
      </xsd:simpleType>
    </xsd:element>
    <xsd:element name="Dokumentgodkannare" ma:index="25" nillable="true" ma:displayName="Faktaägare" ma:hidden="true" ma:internalName="Dokumentgodkannare" ma:readOnly="false">
      <xsd:simpleType>
        <xsd:restriction base="dms:Text"/>
      </xsd:simpleType>
    </xsd:element>
    <xsd:element name="Dokumentslag" ma:index="26" nillable="true" ma:displayName="Dokumentslag" ma:internalName="Dokumentslag" ma:readOnly="true">
      <xsd:simpleType>
        <xsd:restriction base="dms:Text"/>
      </xsd:simpleType>
    </xsd:element>
    <xsd:element name="Sakerhetsklass" ma:index="27" ma:displayName="Säkerhetsklass" ma:internalName="Sakerhetsklass" ma:readOnly="false">
      <xsd:simpleType>
        <xsd:restriction base="dms:Choice">
          <xsd:enumeration value="Alla internt"/>
          <xsd:enumeration value="Alla"/>
        </xsd:restriction>
      </xsd:simpleType>
    </xsd:element>
    <xsd:element name="Comment" ma:index="28" nillable="true" ma:displayName="Beskrivning" ma:internalName="Commen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43ba7-0447-4cf0-b908-5d03d029f642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0cfea753-fe51-4d63-bfa0-6d9695f106c0}" ma:internalName="TaxCatchAll" ma:showField="CatchAllData" ma:web="813faf41-6702-4fce-8689-e91bbb568e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0cfea753-fe51-4d63-bfa0-6d9695f106c0}" ma:internalName="TaxCatchAllLabel" ma:readOnly="true" ma:showField="CatchAllDataLabel" ma:web="813faf41-6702-4fce-8689-e91bbb568e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a2f6b-7e21-49b1-b33f-300315b17fc7" elementFormDefault="qualified">
    <xsd:import namespace="http://schemas.microsoft.com/office/2006/documentManagement/types"/>
    <xsd:import namespace="http://schemas.microsoft.com/office/infopath/2007/PartnerControls"/>
    <xsd:element name="_dlc_DocId" ma:index="29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30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3B373D-DC77-4465-B347-1B4294738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9EE03B-8EA1-4ADC-83A5-AFDA2385CC5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1780AD26-2BBA-4F8D-A846-D24DA55A8258}">
  <ds:schemaRefs>
    <ds:schemaRef ds:uri="http://schemas.openxmlformats.org/package/2006/metadata/core-properties"/>
    <ds:schemaRef ds:uri="a23a2f6b-7e21-49b1-b33f-300315b17fc7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08943ba7-0447-4cf0-b908-5d03d029f642"/>
    <ds:schemaRef ds:uri="http://schemas.microsoft.com/sharepoint/v3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CB26FCA8-0A43-4DE8-81D7-52720B935FD8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B8547AC3-5D6C-419F-AEF0-63D681F8EE18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1045892D-935C-4E49-B927-3862B97E6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943ba7-0447-4cf0-b908-5d03d029f642"/>
    <ds:schemaRef ds:uri="a23a2f6b-7e21-49b1-b33f-300315b17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1967</Words>
  <Application>Microsoft Office PowerPoint</Application>
  <PresentationFormat>Bredbild</PresentationFormat>
  <Paragraphs>246</Paragraphs>
  <Slides>17</Slides>
  <Notes>17</Notes>
  <HiddenSlides>2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Region Skåne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Skåne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Skåne presentation</dc:title>
  <dc:creator>Jönsson Bo ER</dc:creator>
  <cp:lastModifiedBy>Eleni Rezaii Liakou</cp:lastModifiedBy>
  <cp:revision>296</cp:revision>
  <dcterms:created xsi:type="dcterms:W3CDTF">2019-09-03T12:39:40Z</dcterms:created>
  <dcterms:modified xsi:type="dcterms:W3CDTF">2021-11-18T11:57:41Z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0x0101000728167CD9C94899925BA69C4AF6743E1122008026F9AFC070934998CB400726493303</vt:lpwstr>
  </property>
  <property fmtid="{D5CDD505-2E9C-101B-9397-08002B2CF9AE}" pid="3" name="_dlc_DocIdItemGuid">
    <vt:lpwstr>81bd7f2e-2e87-4f3b-9762-fb07f8b5bf9b</vt:lpwstr>
  </property>
  <property fmtid="{D5CDD505-2E9C-101B-9397-08002B2CF9AE}" pid="4" name="Dokumentagandeenhet">
    <vt:lpwstr>3319;#Kommunikation|9daa9f5a-0c0d-427a-a8e5-a42deff6fd30</vt:lpwstr>
  </property>
  <property fmtid="{D5CDD505-2E9C-101B-9397-08002B2CF9AE}" pid="5" name="Taggning">
    <vt:lpwstr>2458;#Informationsmaterial|6564bb37-7519-47b5-a28d-bbe0dd5c58f7</vt:lpwstr>
  </property>
  <property fmtid="{D5CDD505-2E9C-101B-9397-08002B2CF9AE}" pid="6" name="Gallerfor">
    <vt:lpwstr>3319;#Kommunikation|9daa9f5a-0c0d-427a-a8e5-a42deff6fd30</vt:lpwstr>
  </property>
  <property fmtid="{D5CDD505-2E9C-101B-9397-08002B2CF9AE}" pid="7" name="f704ae44dfee48309a4736a767fe9886">
    <vt:lpwstr/>
  </property>
  <property fmtid="{D5CDD505-2E9C-101B-9397-08002B2CF9AE}" pid="8" name="Forfattarensenhet">
    <vt:lpwstr/>
  </property>
  <property fmtid="{D5CDD505-2E9C-101B-9397-08002B2CF9AE}" pid="9" name="Order">
    <vt:r8>6105900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SharedWithUsers">
    <vt:lpwstr/>
  </property>
  <property fmtid="{D5CDD505-2E9C-101B-9397-08002B2CF9AE}" pid="13" name="TemplateUrl">
    <vt:lpwstr/>
  </property>
  <property fmtid="{D5CDD505-2E9C-101B-9397-08002B2CF9AE}" pid="14" name="Overgripande">
    <vt:bool>false</vt:bool>
  </property>
</Properties>
</file>