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88" r:id="rId2"/>
    <p:sldId id="289" r:id="rId3"/>
    <p:sldId id="290" r:id="rId4"/>
    <p:sldId id="291" r:id="rId5"/>
    <p:sldId id="293" r:id="rId6"/>
    <p:sldId id="292" r:id="rId7"/>
    <p:sldId id="306" r:id="rId8"/>
    <p:sldId id="294" r:id="rId9"/>
    <p:sldId id="295" r:id="rId10"/>
    <p:sldId id="296" r:id="rId11"/>
    <p:sldId id="297" r:id="rId12"/>
    <p:sldId id="298" r:id="rId13"/>
    <p:sldId id="299" r:id="rId14"/>
    <p:sldId id="301" r:id="rId15"/>
    <p:sldId id="300" r:id="rId16"/>
    <p:sldId id="302" r:id="rId17"/>
    <p:sldId id="303" r:id="rId18"/>
    <p:sldId id="304" r:id="rId19"/>
    <p:sldId id="305" r:id="rId20"/>
    <p:sldId id="308" r:id="rId21"/>
    <p:sldId id="307" r:id="rId22"/>
    <p:sldId id="309" r:id="rId23"/>
    <p:sldId id="310" r:id="rId2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36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3048F-12BD-4094-985F-596C9CC03B89}" type="datetimeFigureOut">
              <a:rPr lang="sv-SE" smtClean="0"/>
              <a:t>2021-11-19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80F65-5388-4F9A-A619-376D04220D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9454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7788" y="0"/>
            <a:ext cx="9339442" cy="718146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90800" y="3149148"/>
            <a:ext cx="3962400" cy="1470025"/>
          </a:xfrm>
        </p:spPr>
        <p:txBody>
          <a:bodyPr anchor="t" anchorCtr="0">
            <a:normAutofit/>
          </a:bodyPr>
          <a:lstStyle>
            <a:lvl1pPr algn="ctr">
              <a:defRPr sz="2500" cap="all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590800" y="2421090"/>
            <a:ext cx="3962400" cy="743466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97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anchor="t" anchorCtr="0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228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anchor="t" anchorCtr="0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993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5430" y="1106137"/>
            <a:ext cx="7072435" cy="1143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45430" y="2171701"/>
            <a:ext cx="3450370" cy="410127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3469665" cy="410127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33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609714" y="0"/>
            <a:ext cx="4534286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533335"/>
            <a:ext cx="3008313" cy="4691063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7054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3305" y="2224311"/>
            <a:ext cx="2860719" cy="241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7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334239" y="1418749"/>
            <a:ext cx="57031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334238" y="2701451"/>
            <a:ext cx="5703117" cy="272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8">
            <a:alphaModFix amt="30000"/>
          </a:blip>
          <a:stretch>
            <a:fillRect/>
          </a:stretch>
        </p:blipFill>
        <p:spPr>
          <a:xfrm>
            <a:off x="-1997703" y="5200205"/>
            <a:ext cx="4411312" cy="172796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3368" y="6414423"/>
            <a:ext cx="23749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3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6" r:id="rId5"/>
    <p:sldLayoutId id="214748365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300" b="1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krs.s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.lindahl@landskrona.s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65AB43-9F07-485F-A470-F06A83635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947" y="5394946"/>
            <a:ext cx="5703117" cy="2729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200" dirty="0"/>
              <a:t>Martin Lindahl</a:t>
            </a:r>
          </a:p>
          <a:p>
            <a:pPr marL="0" indent="0">
              <a:buNone/>
            </a:pPr>
            <a:r>
              <a:rPr lang="sv-SE" sz="1200" dirty="0"/>
              <a:t>Landskrona stad</a:t>
            </a:r>
          </a:p>
          <a:p>
            <a:pPr marL="0" indent="0">
              <a:buNone/>
            </a:pPr>
            <a:r>
              <a:rPr lang="sv-SE" sz="1200" dirty="0"/>
              <a:t>2021-11-18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E6EA9D19-966C-4734-AEB2-175DE945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227" y="847249"/>
            <a:ext cx="5703116" cy="1143000"/>
          </a:xfrm>
        </p:spPr>
        <p:txBody>
          <a:bodyPr>
            <a:normAutofit/>
          </a:bodyPr>
          <a:lstStyle/>
          <a:p>
            <a:r>
              <a:rPr lang="sv-SE" sz="3200" cap="none" dirty="0"/>
              <a:t>Mitt jobb som kommunal energi- och klimatrådgivare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F4CA8C6-A088-47A6-871D-4B43B8A2B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22" y="3429000"/>
            <a:ext cx="71437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23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9D592F0-DF76-4F78-87B3-4584399B5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833964"/>
            <a:ext cx="8453674" cy="236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89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CA335C-1042-4A10-A4EF-BFE7A9D45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239" y="623455"/>
            <a:ext cx="5703116" cy="1143000"/>
          </a:xfrm>
        </p:spPr>
        <p:txBody>
          <a:bodyPr>
            <a:normAutofit/>
          </a:bodyPr>
          <a:lstStyle/>
          <a:p>
            <a:r>
              <a:rPr lang="sv-SE" sz="3200" dirty="0"/>
              <a:t>EKR </a:t>
            </a:r>
            <a:r>
              <a:rPr lang="sv-SE" sz="3200" cap="none" dirty="0"/>
              <a:t>Skåne</a:t>
            </a:r>
            <a:endParaRPr lang="sv-SE" sz="3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2E2544-99FF-4971-99C5-2A83FB1ED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583" y="1812637"/>
            <a:ext cx="6239580" cy="4082472"/>
          </a:xfrm>
        </p:spPr>
        <p:txBody>
          <a:bodyPr>
            <a:normAutofit fontScale="92500" lnSpcReduction="20000"/>
          </a:bodyPr>
          <a:lstStyle/>
          <a:p>
            <a:r>
              <a:rPr lang="sv-SE" sz="1900" dirty="0"/>
              <a:t>Regional utvecklingsledare (RUL) på Energikontoret Skåne = samordnare</a:t>
            </a:r>
          </a:p>
          <a:p>
            <a:r>
              <a:rPr lang="sv-SE" sz="1900" dirty="0"/>
              <a:t>Nätverk för frågor och samsyn </a:t>
            </a:r>
          </a:p>
          <a:p>
            <a:r>
              <a:rPr lang="sv-SE" sz="1900" dirty="0"/>
              <a:t>Nätverksträffar 5 gånger per år</a:t>
            </a:r>
          </a:p>
          <a:p>
            <a:r>
              <a:rPr lang="sv-SE" sz="1900" dirty="0"/>
              <a:t>Årlig studieresa</a:t>
            </a:r>
          </a:p>
          <a:p>
            <a:r>
              <a:rPr lang="sv-SE" sz="1900" dirty="0"/>
              <a:t>Gemensamma utbildningar</a:t>
            </a:r>
          </a:p>
          <a:p>
            <a:r>
              <a:rPr lang="sv-SE" sz="1900" dirty="0"/>
              <a:t>Kluster i regionens alla hörn (4 </a:t>
            </a:r>
            <a:r>
              <a:rPr lang="sv-SE" sz="1900" dirty="0" err="1"/>
              <a:t>st</a:t>
            </a:r>
            <a:r>
              <a:rPr lang="sv-SE" sz="1900" dirty="0"/>
              <a:t>)</a:t>
            </a:r>
          </a:p>
          <a:p>
            <a:r>
              <a:rPr lang="sv-SE" sz="1900" dirty="0"/>
              <a:t>Samordning av deltagande på event/mässor</a:t>
            </a:r>
          </a:p>
          <a:p>
            <a:r>
              <a:rPr lang="sv-SE" sz="1900" dirty="0"/>
              <a:t>Egen hemsida, </a:t>
            </a:r>
            <a:r>
              <a:rPr lang="sv-SE" sz="1900" dirty="0">
                <a:hlinkClick r:id="rId2"/>
              </a:rPr>
              <a:t>www.ekrs.se</a:t>
            </a:r>
            <a:r>
              <a:rPr lang="sv-SE" sz="1900" dirty="0"/>
              <a:t> + Facebooksida</a:t>
            </a:r>
          </a:p>
          <a:p>
            <a:r>
              <a:rPr lang="sv-SE" sz="1900" dirty="0"/>
              <a:t>Framtagande av broschyrer/informationsblad</a:t>
            </a:r>
          </a:p>
          <a:p>
            <a:r>
              <a:rPr lang="sv-SE" sz="1900" dirty="0"/>
              <a:t>Gemensamma reklamkampanjer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5805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BDC47353-D3CA-4AA9-8122-9DCA944AA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84" y="1384060"/>
            <a:ext cx="8827831" cy="35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2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0D20E9E-11B1-41A9-AD85-FD18A85E2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55" y="854522"/>
            <a:ext cx="8012489" cy="451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04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26AAA84-53C5-458C-B1AE-EDC7196C5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549" y="135194"/>
            <a:ext cx="5213034" cy="629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21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45B0AE2-E66F-4F2B-8D8D-5B93121A3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99" y="533129"/>
            <a:ext cx="8558791" cy="48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09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430F89-4C7D-4E00-86BE-0F5C300C2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cap="none" dirty="0"/>
              <a:t>Jag som energi- och klimatrådgivare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E71DDE-99D0-44DD-BDD2-C4CF15CA7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238" y="2701451"/>
            <a:ext cx="6821471" cy="2729517"/>
          </a:xfrm>
        </p:spPr>
        <p:txBody>
          <a:bodyPr/>
          <a:lstStyle/>
          <a:p>
            <a:r>
              <a:rPr lang="sv-SE" dirty="0"/>
              <a:t>50 % tjänst som EKR + 50 % tjänst som miljöinspektör</a:t>
            </a:r>
          </a:p>
          <a:p>
            <a:r>
              <a:rPr lang="sv-SE" dirty="0"/>
              <a:t>Obligatorisk energi- och klimatrådgivningsutbildning hos Energimyndigheten i Stockholm + examensprov hösten 2016</a:t>
            </a:r>
          </a:p>
          <a:p>
            <a:r>
              <a:rPr lang="sv-SE" dirty="0"/>
              <a:t>Började årsskiftet 2016/2017</a:t>
            </a:r>
          </a:p>
          <a:p>
            <a:r>
              <a:rPr lang="sv-SE" dirty="0"/>
              <a:t>Miljöförvaltningen på Landskrona stad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5493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7D5619-7BE0-437F-B226-6F6368CAB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2783" y="2184214"/>
            <a:ext cx="5703117" cy="2729517"/>
          </a:xfrm>
        </p:spPr>
        <p:txBody>
          <a:bodyPr>
            <a:normAutofit lnSpcReduction="10000"/>
          </a:bodyPr>
          <a:lstStyle/>
          <a:p>
            <a:r>
              <a:rPr lang="sv-SE" dirty="0"/>
              <a:t>Eftersatt rådgivning</a:t>
            </a:r>
          </a:p>
          <a:p>
            <a:r>
              <a:rPr lang="sv-SE" dirty="0"/>
              <a:t>Dålig lokal kännedom om tjänsten</a:t>
            </a:r>
          </a:p>
          <a:p>
            <a:r>
              <a:rPr lang="sv-SE" dirty="0"/>
              <a:t>Dåligt samarbete med EKR Skåne</a:t>
            </a:r>
          </a:p>
          <a:p>
            <a:r>
              <a:rPr lang="sv-SE" dirty="0"/>
              <a:t>Ej inarbetade interna nätverk på kommunen</a:t>
            </a:r>
          </a:p>
          <a:p>
            <a:r>
              <a:rPr lang="sv-SE" dirty="0"/>
              <a:t>Ingen utåtriktad/uppsökande rådgivning</a:t>
            </a:r>
          </a:p>
          <a:p>
            <a:r>
              <a:rPr lang="sv-SE" dirty="0"/>
              <a:t>Inga uttalade mål</a:t>
            </a:r>
          </a:p>
          <a:p>
            <a:r>
              <a:rPr lang="sv-SE" dirty="0"/>
              <a:t>Väldigt snål budget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348E6395-3F52-4AEA-BE06-40784EBB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784" y="532058"/>
            <a:ext cx="5703116" cy="1143000"/>
          </a:xfrm>
        </p:spPr>
        <p:txBody>
          <a:bodyPr>
            <a:normAutofit/>
          </a:bodyPr>
          <a:lstStyle/>
          <a:p>
            <a:r>
              <a:rPr lang="sv-SE" sz="3200" cap="none" dirty="0"/>
              <a:t>Utmaningar när jag började</a:t>
            </a:r>
          </a:p>
        </p:txBody>
      </p:sp>
    </p:spTree>
    <p:extLst>
      <p:ext uri="{BB962C8B-B14F-4D97-AF65-F5344CB8AC3E}">
        <p14:creationId xmlns:p14="http://schemas.microsoft.com/office/powerpoint/2010/main" val="993756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33E71C-913F-4236-9847-5D3E978D0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239" y="670604"/>
            <a:ext cx="5703116" cy="1143000"/>
          </a:xfrm>
        </p:spPr>
        <p:txBody>
          <a:bodyPr>
            <a:normAutofit/>
          </a:bodyPr>
          <a:lstStyle/>
          <a:p>
            <a:r>
              <a:rPr lang="sv-SE" sz="3200" cap="none" dirty="0"/>
              <a:t>Att bli känd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A056E2-1034-41E7-BCDC-26471BEA5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238" y="2064240"/>
            <a:ext cx="7246344" cy="3939395"/>
          </a:xfrm>
        </p:spPr>
        <p:txBody>
          <a:bodyPr>
            <a:normAutofit fontScale="92500" lnSpcReduction="10000"/>
          </a:bodyPr>
          <a:lstStyle/>
          <a:p>
            <a:r>
              <a:rPr lang="sv-SE" sz="1900" dirty="0"/>
              <a:t>Marknadsföring av mig och tjänsten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sz="1500" dirty="0"/>
              <a:t>- Kommunens Facebook-sida (följa med mig som EKR under en vecka)</a:t>
            </a:r>
          </a:p>
          <a:p>
            <a:pPr marL="0" indent="0">
              <a:buNone/>
            </a:pPr>
            <a:r>
              <a:rPr lang="sv-SE" sz="1500" dirty="0"/>
              <a:t>	- Skapa enskild sida specifikt för EKR på kommunens hemsida</a:t>
            </a:r>
          </a:p>
          <a:p>
            <a:pPr marL="0" indent="0">
              <a:buNone/>
            </a:pPr>
            <a:r>
              <a:rPr lang="sv-SE" sz="1500" dirty="0"/>
              <a:t>	- Skapa kontakt med kommunens kommunikationsavdelning</a:t>
            </a:r>
          </a:p>
          <a:p>
            <a:pPr marL="0" indent="0">
              <a:buNone/>
            </a:pPr>
            <a:r>
              <a:rPr lang="sv-SE" sz="1500" dirty="0"/>
              <a:t>	- Skapa kontakt med kommunens näringslivsenhet</a:t>
            </a:r>
          </a:p>
          <a:p>
            <a:pPr marL="0" indent="0">
              <a:buNone/>
            </a:pPr>
            <a:r>
              <a:rPr lang="sv-SE" sz="1500" dirty="0"/>
              <a:t>	- Egen återkommande kolumn i kommunens interna miljötidning Miljögrytan</a:t>
            </a:r>
          </a:p>
          <a:p>
            <a:pPr marL="0" indent="0">
              <a:buNone/>
            </a:pPr>
            <a:r>
              <a:rPr lang="sv-SE" sz="1500" dirty="0"/>
              <a:t>	- Närvara och presentera mig på andra kommunala forum</a:t>
            </a:r>
          </a:p>
          <a:p>
            <a:pPr marL="0" indent="0">
              <a:buNone/>
            </a:pPr>
            <a:r>
              <a:rPr lang="sv-SE" sz="1500" dirty="0"/>
              <a:t>	- Information om tjänsten via de andra miljöinspektörernas inspektioner</a:t>
            </a:r>
          </a:p>
          <a:p>
            <a:pPr marL="0" indent="0">
              <a:buNone/>
            </a:pPr>
            <a:r>
              <a:rPr lang="sv-SE" sz="1500" dirty="0"/>
              <a:t>	- Intervju med mig om min tjänst till kommunens </a:t>
            </a:r>
            <a:r>
              <a:rPr lang="sv-SE" sz="1500" dirty="0" err="1"/>
              <a:t>internnät</a:t>
            </a:r>
            <a:endParaRPr lang="sv-SE" sz="1500" dirty="0"/>
          </a:p>
          <a:p>
            <a:pPr marL="0" indent="0">
              <a:buNone/>
            </a:pPr>
            <a:r>
              <a:rPr lang="sv-SE" sz="1500" dirty="0"/>
              <a:t>	- Närvara vid alla EKR Skåne nätverksträffar, utbildningar och andra arrangemang</a:t>
            </a:r>
          </a:p>
          <a:p>
            <a:pPr marL="0" indent="0">
              <a:buNone/>
            </a:pPr>
            <a:r>
              <a:rPr lang="sv-SE" sz="1500" dirty="0"/>
              <a:t>	- Framtagande av </a:t>
            </a:r>
            <a:r>
              <a:rPr lang="sv-SE" sz="1500" dirty="0" err="1"/>
              <a:t>årshjul</a:t>
            </a:r>
            <a:r>
              <a:rPr lang="sv-SE" sz="1500" dirty="0"/>
              <a:t> för årlig planering av aktiviteter </a:t>
            </a:r>
          </a:p>
          <a:p>
            <a:pPr marL="0" indent="0">
              <a:buNone/>
            </a:pPr>
            <a:r>
              <a:rPr lang="sv-SE" sz="1500" dirty="0"/>
              <a:t>	- Skapa mätbara mål för arbetet</a:t>
            </a:r>
          </a:p>
        </p:txBody>
      </p:sp>
    </p:spTree>
    <p:extLst>
      <p:ext uri="{BB962C8B-B14F-4D97-AF65-F5344CB8AC3E}">
        <p14:creationId xmlns:p14="http://schemas.microsoft.com/office/powerpoint/2010/main" val="1424342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F16B64-91C5-4FB4-BF22-20CD893A8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238" y="855532"/>
            <a:ext cx="5703116" cy="1143000"/>
          </a:xfrm>
        </p:spPr>
        <p:txBody>
          <a:bodyPr>
            <a:normAutofit/>
          </a:bodyPr>
          <a:lstStyle/>
          <a:p>
            <a:r>
              <a:rPr lang="sv-SE" sz="3200" cap="none" dirty="0"/>
              <a:t>Resultat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A7133B-584A-417B-AD5D-16E7812A8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238" y="2068945"/>
            <a:ext cx="7588089" cy="3362023"/>
          </a:xfrm>
        </p:spPr>
        <p:txBody>
          <a:bodyPr>
            <a:normAutofit/>
          </a:bodyPr>
          <a:lstStyle/>
          <a:p>
            <a:r>
              <a:rPr lang="sv-SE" dirty="0"/>
              <a:t>Måluppfyllnad</a:t>
            </a:r>
          </a:p>
          <a:p>
            <a:pPr lvl="1">
              <a:buFontTx/>
              <a:buChar char="-"/>
            </a:pPr>
            <a:r>
              <a:rPr lang="sv-SE" sz="1400" dirty="0"/>
              <a:t>2018 = 59/50 + 13/10 + 3/2</a:t>
            </a:r>
          </a:p>
          <a:p>
            <a:pPr lvl="1">
              <a:buFontTx/>
              <a:buChar char="-"/>
            </a:pPr>
            <a:r>
              <a:rPr lang="sv-SE" sz="1400" dirty="0"/>
              <a:t>2019 = 72/50 + 10/10 + 6/2</a:t>
            </a:r>
          </a:p>
          <a:p>
            <a:pPr lvl="1">
              <a:buFontTx/>
              <a:buChar char="-"/>
            </a:pPr>
            <a:r>
              <a:rPr lang="sv-SE" sz="1400" dirty="0"/>
              <a:t>2020 = 55/50 + 9/10 + 2/2</a:t>
            </a:r>
          </a:p>
          <a:p>
            <a:pPr lvl="1">
              <a:buFontTx/>
              <a:buChar char="-"/>
            </a:pPr>
            <a:r>
              <a:rPr lang="sv-SE" sz="1400" dirty="0"/>
              <a:t>2021 (fram till 2021-11-12) = 69/50 + 11/10 + 5/2</a:t>
            </a:r>
          </a:p>
          <a:p>
            <a:pPr lvl="1">
              <a:buFontTx/>
              <a:buChar char="-"/>
            </a:pPr>
            <a:r>
              <a:rPr lang="sv-SE" sz="1400" dirty="0"/>
              <a:t>Insatsprojekt 2018-2019 (solceller) = 147 poäng utifrån målet på 100 poäng</a:t>
            </a:r>
          </a:p>
          <a:p>
            <a:r>
              <a:rPr lang="sv-SE" dirty="0"/>
              <a:t>Tjänstekännedom </a:t>
            </a:r>
          </a:p>
          <a:p>
            <a:r>
              <a:rPr lang="sv-SE" dirty="0"/>
              <a:t>Vidareutbildning</a:t>
            </a:r>
          </a:p>
          <a:p>
            <a:r>
              <a:rPr lang="sv-SE" dirty="0"/>
              <a:t>Kontaktnät</a:t>
            </a:r>
          </a:p>
        </p:txBody>
      </p:sp>
    </p:spTree>
    <p:extLst>
      <p:ext uri="{BB962C8B-B14F-4D97-AF65-F5344CB8AC3E}">
        <p14:creationId xmlns:p14="http://schemas.microsoft.com/office/powerpoint/2010/main" val="63385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37F578-B9B8-418B-BFEE-6FECCB5A4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238" y="847249"/>
            <a:ext cx="5703116" cy="1143000"/>
          </a:xfrm>
        </p:spPr>
        <p:txBody>
          <a:bodyPr>
            <a:normAutofit/>
          </a:bodyPr>
          <a:lstStyle/>
          <a:p>
            <a:r>
              <a:rPr lang="sv-SE" sz="3200" cap="none" dirty="0"/>
              <a:t>Bakgrund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DE3D76-58C1-4E3E-A4DB-A945D98B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237" y="2239632"/>
            <a:ext cx="7625036" cy="2858841"/>
          </a:xfrm>
        </p:spPr>
        <p:txBody>
          <a:bodyPr>
            <a:normAutofit/>
          </a:bodyPr>
          <a:lstStyle/>
          <a:p>
            <a:r>
              <a:rPr lang="sv-SE" dirty="0"/>
              <a:t>I flera former sen 1997</a:t>
            </a:r>
          </a:p>
          <a:p>
            <a:r>
              <a:rPr lang="sv-SE" dirty="0"/>
              <a:t>Fastställd form efter EU-direktiv 2010 om rådgivning om hur energianvändning kan minskas</a:t>
            </a:r>
          </a:p>
          <a:p>
            <a:r>
              <a:rPr lang="sv-SE" dirty="0"/>
              <a:t>2010 fram till och med 2015 = Energirådgivning + Energisamordnare</a:t>
            </a:r>
          </a:p>
          <a:p>
            <a:r>
              <a:rPr lang="sv-SE" dirty="0"/>
              <a:t>I nuvarande form sen 2016 (”Förordning om bidrag till kommunal energi- och klimatrådgivning” (2016:385))</a:t>
            </a:r>
          </a:p>
          <a:p>
            <a:r>
              <a:rPr lang="sv-SE" dirty="0"/>
              <a:t>Energi- och klimatrådgivning sen 2016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4558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8E522C-9B23-4263-896C-84694B5ED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cap="none" dirty="0"/>
              <a:t>Utvärdering av statistiken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054037-F973-46A5-A788-DCD16D392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27,5 % rådfrågande = kvinnor</a:t>
            </a:r>
          </a:p>
          <a:p>
            <a:r>
              <a:rPr lang="sv-SE" dirty="0"/>
              <a:t>Vanligaste frågorna </a:t>
            </a:r>
          </a:p>
          <a:p>
            <a:pPr lvl="1">
              <a:buAutoNum type="arabicPeriod"/>
            </a:pPr>
            <a:r>
              <a:rPr lang="sv-SE" sz="1400" dirty="0"/>
              <a:t>Solceller (villa)</a:t>
            </a:r>
          </a:p>
          <a:p>
            <a:pPr lvl="1">
              <a:buAutoNum type="arabicPeriod"/>
            </a:pPr>
            <a:r>
              <a:rPr lang="sv-SE" sz="1400" dirty="0"/>
              <a:t>Värmepumpar (villa)</a:t>
            </a:r>
          </a:p>
          <a:p>
            <a:pPr lvl="1">
              <a:buAutoNum type="arabicPeriod"/>
            </a:pPr>
            <a:r>
              <a:rPr lang="sv-SE" sz="1400" dirty="0" err="1"/>
              <a:t>Klimatskalet</a:t>
            </a:r>
            <a:r>
              <a:rPr lang="sv-SE" sz="1400" dirty="0"/>
              <a:t> (villa)</a:t>
            </a:r>
          </a:p>
          <a:p>
            <a:r>
              <a:rPr lang="sv-SE" dirty="0"/>
              <a:t>85,5 % av rådfrågande är från målgruppen ”Privatpersoner”</a:t>
            </a:r>
          </a:p>
        </p:txBody>
      </p:sp>
    </p:spTree>
    <p:extLst>
      <p:ext uri="{BB962C8B-B14F-4D97-AF65-F5344CB8AC3E}">
        <p14:creationId xmlns:p14="http://schemas.microsoft.com/office/powerpoint/2010/main" val="1246314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17EAA5-06EF-4A9B-BD3E-EFE4F5F7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238" y="1418749"/>
            <a:ext cx="6433543" cy="1143000"/>
          </a:xfrm>
        </p:spPr>
        <p:txBody>
          <a:bodyPr>
            <a:normAutofit/>
          </a:bodyPr>
          <a:lstStyle/>
          <a:p>
            <a:r>
              <a:rPr lang="sv-SE" sz="3200" cap="none" dirty="0"/>
              <a:t>Erkänd – Nöjda rådfrågande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170748-0B2D-423C-B575-0DCF64BBC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238" y="2701451"/>
            <a:ext cx="7375653" cy="2729517"/>
          </a:xfrm>
        </p:spPr>
        <p:txBody>
          <a:bodyPr/>
          <a:lstStyle/>
          <a:p>
            <a:r>
              <a:rPr lang="sv-SE" dirty="0"/>
              <a:t>Backafallsbyn på Ven (whiskeydestilleri) = Energikartläggning</a:t>
            </a:r>
          </a:p>
          <a:p>
            <a:r>
              <a:rPr lang="sv-SE" dirty="0"/>
              <a:t>Hvens byalag = Rådgivning om självständig elförsörjning på ön</a:t>
            </a:r>
          </a:p>
          <a:p>
            <a:r>
              <a:rPr lang="sv-SE" dirty="0"/>
              <a:t>HSB BRF Springaren &amp; HSB BRF Löparen = nytt uppvärmningssystem med hjälp av solceller</a:t>
            </a:r>
          </a:p>
          <a:p>
            <a:r>
              <a:rPr lang="sv-SE" dirty="0"/>
              <a:t>Kvarntorgets Vänner (intresseorganisation) = Möjligheter för energieffektiviserande åtgärder i kulturmärkta byggnader</a:t>
            </a:r>
          </a:p>
        </p:txBody>
      </p:sp>
    </p:spTree>
    <p:extLst>
      <p:ext uri="{BB962C8B-B14F-4D97-AF65-F5344CB8AC3E}">
        <p14:creationId xmlns:p14="http://schemas.microsoft.com/office/powerpoint/2010/main" val="3352337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AD6C4C-7CB5-4715-A564-0B3D4F607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238" y="699483"/>
            <a:ext cx="5703117" cy="2729517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HSB BRF Nyhamnsporten = solceller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51E4821-4B6F-426C-B45D-CA30CC457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150" y="1288618"/>
            <a:ext cx="5084023" cy="498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64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785B7779-6FD6-4313-A316-E61B1F2A2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291" y="1241052"/>
            <a:ext cx="3094182" cy="2064684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B4559B-CF34-480E-8ADF-8CA7BC376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291" y="3560619"/>
            <a:ext cx="6132945" cy="2729517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Martin Lindahl</a:t>
            </a:r>
          </a:p>
          <a:p>
            <a:pPr marL="0" indent="0">
              <a:buNone/>
            </a:pPr>
            <a:r>
              <a:rPr lang="sv-SE" i="1" dirty="0"/>
              <a:t>Kommunal energi- och klimatrådgivare och miljöinspektör på Miljöförvaltningen i Landskrona stad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1400" i="1" dirty="0">
                <a:hlinkClick r:id="rId3"/>
              </a:rPr>
              <a:t>martin.lindahl@landskrona.se</a:t>
            </a:r>
            <a:endParaRPr lang="sv-SE" sz="1400" i="1" dirty="0"/>
          </a:p>
          <a:p>
            <a:pPr marL="0" indent="0">
              <a:buNone/>
            </a:pPr>
            <a:r>
              <a:rPr lang="sv-SE" sz="1400" i="1" dirty="0"/>
              <a:t>0418-473749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814DCAD-AADD-4471-90ED-AA571DEAAC29}"/>
              </a:ext>
            </a:extLst>
          </p:cNvPr>
          <p:cNvSpPr txBox="1"/>
          <p:nvPr/>
        </p:nvSpPr>
        <p:spPr>
          <a:xfrm>
            <a:off x="2512291" y="471055"/>
            <a:ext cx="309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Tack för mig!</a:t>
            </a:r>
          </a:p>
        </p:txBody>
      </p:sp>
    </p:spTree>
    <p:extLst>
      <p:ext uri="{BB962C8B-B14F-4D97-AF65-F5344CB8AC3E}">
        <p14:creationId xmlns:p14="http://schemas.microsoft.com/office/powerpoint/2010/main" val="414230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AECDF8-99AE-468D-90D8-EFCAEF9EB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237" y="695998"/>
            <a:ext cx="6452017" cy="1143000"/>
          </a:xfrm>
        </p:spPr>
        <p:txBody>
          <a:bodyPr>
            <a:normAutofit/>
          </a:bodyPr>
          <a:lstStyle/>
          <a:p>
            <a:r>
              <a:rPr lang="sv-SE" sz="3200" cap="none" dirty="0"/>
              <a:t>Rådgivning i Sverige och Skåne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E12BA4-6EAD-4D45-927B-F5290E58F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238" y="2289486"/>
            <a:ext cx="5907071" cy="2729517"/>
          </a:xfrm>
        </p:spPr>
        <p:txBody>
          <a:bodyPr/>
          <a:lstStyle/>
          <a:p>
            <a:r>
              <a:rPr lang="sv-SE" dirty="0"/>
              <a:t>Rådgivning enligt EU-direktivet från 2010 = i Sverige görs det via kommunala energi- och klimatrådgivare</a:t>
            </a:r>
          </a:p>
          <a:p>
            <a:r>
              <a:rPr lang="sv-SE" dirty="0"/>
              <a:t>Finns i 286 av Sveriges 290 kommuner</a:t>
            </a:r>
          </a:p>
          <a:p>
            <a:r>
              <a:rPr lang="sv-SE" dirty="0"/>
              <a:t>Finns i alla Skånes 33 kommuner sedan 2021</a:t>
            </a:r>
          </a:p>
          <a:p>
            <a:r>
              <a:rPr lang="sv-SE" dirty="0"/>
              <a:t>Flera kommuner ihop eller enskilda</a:t>
            </a:r>
          </a:p>
          <a:p>
            <a:r>
              <a:rPr lang="sv-SE" dirty="0"/>
              <a:t>I Landskrona sedan 2010/2011</a:t>
            </a:r>
          </a:p>
        </p:txBody>
      </p:sp>
    </p:spTree>
    <p:extLst>
      <p:ext uri="{BB962C8B-B14F-4D97-AF65-F5344CB8AC3E}">
        <p14:creationId xmlns:p14="http://schemas.microsoft.com/office/powerpoint/2010/main" val="147270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46CC3F-7DE9-4C89-95B5-D724AE38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238" y="735258"/>
            <a:ext cx="5703116" cy="1143000"/>
          </a:xfrm>
        </p:spPr>
        <p:txBody>
          <a:bodyPr>
            <a:normAutofit/>
          </a:bodyPr>
          <a:lstStyle/>
          <a:p>
            <a:r>
              <a:rPr lang="sv-SE" sz="3200" cap="none" dirty="0"/>
              <a:t>Finansiering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052EAE-3329-4D18-B7EA-93C8E4870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238" y="2147269"/>
            <a:ext cx="5703117" cy="2729517"/>
          </a:xfrm>
        </p:spPr>
        <p:txBody>
          <a:bodyPr/>
          <a:lstStyle/>
          <a:p>
            <a:r>
              <a:rPr lang="sv-SE" dirty="0"/>
              <a:t>Kommuner får söka bidrag hos Energimyndigheten</a:t>
            </a:r>
          </a:p>
          <a:p>
            <a:r>
              <a:rPr lang="sv-SE" dirty="0"/>
              <a:t>Bidragets storlek baseras på antal möjliga rådfrågande inom målgrupperna</a:t>
            </a:r>
          </a:p>
          <a:p>
            <a:r>
              <a:rPr lang="sv-SE" dirty="0"/>
              <a:t>Bidragsperiod = 1 år/2 år/3 år</a:t>
            </a:r>
          </a:p>
          <a:p>
            <a:r>
              <a:rPr lang="sv-SE" dirty="0"/>
              <a:t>Minst 50 % tjänst </a:t>
            </a:r>
          </a:p>
          <a:p>
            <a:r>
              <a:rPr lang="sv-SE" dirty="0"/>
              <a:t>Bidraget ska täcka lön, OH-kostnader, marknadsföring, utbildning och övriga kostnader</a:t>
            </a:r>
          </a:p>
        </p:txBody>
      </p:sp>
    </p:spTree>
    <p:extLst>
      <p:ext uri="{BB962C8B-B14F-4D97-AF65-F5344CB8AC3E}">
        <p14:creationId xmlns:p14="http://schemas.microsoft.com/office/powerpoint/2010/main" val="1780849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F16F97-E010-45B9-9397-AE2BAF725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238" y="670791"/>
            <a:ext cx="5703116" cy="1143000"/>
          </a:xfrm>
        </p:spPr>
        <p:txBody>
          <a:bodyPr>
            <a:normAutofit/>
          </a:bodyPr>
          <a:lstStyle/>
          <a:p>
            <a:r>
              <a:rPr lang="sv-SE" sz="3200" cap="none" dirty="0"/>
              <a:t>Målgrupperna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1F5551-1144-41EF-B7AD-A6C304BCC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238" y="2008723"/>
            <a:ext cx="6950780" cy="3182113"/>
          </a:xfrm>
        </p:spPr>
        <p:txBody>
          <a:bodyPr>
            <a:noAutofit/>
          </a:bodyPr>
          <a:lstStyle/>
          <a:p>
            <a:r>
              <a:rPr lang="sv-SE" dirty="0"/>
              <a:t>Privatpersoner </a:t>
            </a:r>
          </a:p>
          <a:p>
            <a:pPr marL="0" indent="0">
              <a:buNone/>
            </a:pPr>
            <a:r>
              <a:rPr lang="sv-SE" dirty="0"/>
              <a:t>     (villaägare/</a:t>
            </a:r>
            <a:r>
              <a:rPr lang="sv-SE" dirty="0" err="1"/>
              <a:t>bostadsrättsinnehavere</a:t>
            </a:r>
            <a:r>
              <a:rPr lang="sv-SE" dirty="0"/>
              <a:t>/hyresgäster)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Organisationer/Föreningar (</a:t>
            </a:r>
            <a:r>
              <a:rPr lang="sv-SE" dirty="0" err="1"/>
              <a:t>BRF:er</a:t>
            </a:r>
            <a:r>
              <a:rPr lang="sv-SE" dirty="0"/>
              <a:t>/idrottsföreningar/intresseorganisationer)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Företag (små- och medelstora företag)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OBS! Aldrig kommunens egna verksamheter eller majoritetsägda kommunala bolag!</a:t>
            </a:r>
          </a:p>
        </p:txBody>
      </p:sp>
    </p:spTree>
    <p:extLst>
      <p:ext uri="{BB962C8B-B14F-4D97-AF65-F5344CB8AC3E}">
        <p14:creationId xmlns:p14="http://schemas.microsoft.com/office/powerpoint/2010/main" val="4063956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DEC9C9-6931-4E67-BD40-ED1500B2A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129" y="368113"/>
            <a:ext cx="5703116" cy="1143000"/>
          </a:xfrm>
        </p:spPr>
        <p:txBody>
          <a:bodyPr>
            <a:normAutofit/>
          </a:bodyPr>
          <a:lstStyle/>
          <a:p>
            <a:r>
              <a:rPr lang="sv-SE" sz="3200" cap="none" dirty="0"/>
              <a:t>Uppdraget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9DDB37-B13E-4A80-B194-7A03B8523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6129" y="1699119"/>
            <a:ext cx="5703117" cy="4553899"/>
          </a:xfrm>
        </p:spPr>
        <p:txBody>
          <a:bodyPr>
            <a:normAutofit/>
          </a:bodyPr>
          <a:lstStyle/>
          <a:p>
            <a:r>
              <a:rPr lang="sv-SE" dirty="0"/>
              <a:t>Inkommande rådgivning 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sz="1400" dirty="0"/>
              <a:t>- Telefon</a:t>
            </a:r>
          </a:p>
          <a:p>
            <a:pPr marL="0" indent="0">
              <a:buNone/>
            </a:pPr>
            <a:r>
              <a:rPr lang="sv-SE" sz="1400" dirty="0"/>
              <a:t>	- Email</a:t>
            </a:r>
          </a:p>
          <a:p>
            <a:pPr marL="0" indent="0">
              <a:buNone/>
            </a:pPr>
            <a:r>
              <a:rPr lang="sv-SE" sz="1400" dirty="0"/>
              <a:t>	- Personligt möte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Utåtriktad rådgivning</a:t>
            </a:r>
          </a:p>
          <a:p>
            <a:pPr lvl="1">
              <a:buFontTx/>
              <a:buChar char="-"/>
            </a:pPr>
            <a:r>
              <a:rPr lang="sv-SE" sz="1400" dirty="0"/>
              <a:t>Event/Mässor</a:t>
            </a:r>
          </a:p>
          <a:p>
            <a:pPr lvl="1">
              <a:buFontTx/>
              <a:buChar char="-"/>
            </a:pPr>
            <a:r>
              <a:rPr lang="sv-SE" sz="1400" dirty="0"/>
              <a:t>Föreläsningar/</a:t>
            </a:r>
            <a:r>
              <a:rPr lang="sv-SE" sz="1400" dirty="0" err="1"/>
              <a:t>Webinarium</a:t>
            </a:r>
            <a:endParaRPr lang="sv-SE" sz="1400" dirty="0"/>
          </a:p>
          <a:p>
            <a:pPr lvl="1">
              <a:buFontTx/>
              <a:buChar char="-"/>
            </a:pPr>
            <a:r>
              <a:rPr lang="sv-SE" sz="1400" dirty="0"/>
              <a:t>Studiebesök</a:t>
            </a:r>
          </a:p>
          <a:p>
            <a:pPr lvl="1">
              <a:buFontTx/>
              <a:buChar char="-"/>
            </a:pPr>
            <a:r>
              <a:rPr lang="sv-SE" sz="1400" dirty="0"/>
              <a:t>Studiecirklar</a:t>
            </a:r>
          </a:p>
          <a:p>
            <a:pPr lvl="1">
              <a:buFontTx/>
              <a:buChar char="-"/>
            </a:pPr>
            <a:r>
              <a:rPr lang="sv-SE" sz="1400" dirty="0"/>
              <a:t>Företagsbesök</a:t>
            </a:r>
          </a:p>
          <a:p>
            <a:pPr>
              <a:buFontTx/>
              <a:buChar char="-"/>
            </a:pPr>
            <a:endParaRPr lang="sv-SE" dirty="0"/>
          </a:p>
          <a:p>
            <a:pPr>
              <a:buFontTx/>
              <a:buChar char="-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8904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317622-0E76-48A5-89F6-A5799E104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239" y="707549"/>
            <a:ext cx="5703116" cy="1143000"/>
          </a:xfrm>
        </p:spPr>
        <p:txBody>
          <a:bodyPr>
            <a:normAutofit/>
          </a:bodyPr>
          <a:lstStyle/>
          <a:p>
            <a:r>
              <a:rPr lang="sv-SE" sz="3200" cap="none" dirty="0"/>
              <a:t>Insatsprojekt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91F7F1-C3BC-4F64-9C1E-5905D4CD3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238" y="2064141"/>
            <a:ext cx="5879362" cy="3671641"/>
          </a:xfrm>
        </p:spPr>
        <p:txBody>
          <a:bodyPr>
            <a:normAutofit fontScale="77500" lnSpcReduction="20000"/>
          </a:bodyPr>
          <a:lstStyle/>
          <a:p>
            <a:r>
              <a:rPr lang="sv-SE" dirty="0"/>
              <a:t>Uppdrag direkt från Energimyndigheten</a:t>
            </a:r>
          </a:p>
          <a:p>
            <a:r>
              <a:rPr lang="sv-SE" dirty="0"/>
              <a:t>Nytt för varje bidragsperiod</a:t>
            </a:r>
          </a:p>
          <a:p>
            <a:r>
              <a:rPr lang="sv-SE" dirty="0"/>
              <a:t>Nationella</a:t>
            </a:r>
          </a:p>
          <a:p>
            <a:r>
              <a:rPr lang="sv-SE" dirty="0"/>
              <a:t>Under lång tid</a:t>
            </a:r>
          </a:p>
          <a:p>
            <a:r>
              <a:rPr lang="sv-SE" dirty="0"/>
              <a:t>Mätbara mål</a:t>
            </a:r>
          </a:p>
          <a:p>
            <a:r>
              <a:rPr lang="sv-SE" dirty="0"/>
              <a:t>Speciell redovisning/utvärdering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2015 = Drickkylar</a:t>
            </a:r>
          </a:p>
          <a:p>
            <a:pPr marL="0" indent="0">
              <a:buNone/>
            </a:pPr>
            <a:r>
              <a:rPr lang="sv-SE" dirty="0"/>
              <a:t>2016-2017 = Däcktryck</a:t>
            </a:r>
          </a:p>
          <a:p>
            <a:pPr marL="0" indent="0">
              <a:buNone/>
            </a:pPr>
            <a:r>
              <a:rPr lang="sv-SE" dirty="0"/>
              <a:t>2018-2019 = Solceller</a:t>
            </a:r>
          </a:p>
          <a:p>
            <a:pPr marL="0" indent="0">
              <a:buNone/>
            </a:pPr>
            <a:r>
              <a:rPr lang="sv-SE" dirty="0"/>
              <a:t>2020 = Inget insatsprojekt</a:t>
            </a:r>
          </a:p>
          <a:p>
            <a:pPr marL="0" indent="0">
              <a:buNone/>
            </a:pPr>
            <a:r>
              <a:rPr lang="sv-SE" dirty="0"/>
              <a:t>2021-2022 = Laddstationer för elfordon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8939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BAD50D-F1F3-4753-9BBF-1AC314470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cap="none" dirty="0"/>
              <a:t>Mätbara 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5EE296-DBA5-434A-A339-5BE4BF801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238" y="2701451"/>
            <a:ext cx="6775289" cy="2729517"/>
          </a:xfrm>
        </p:spPr>
        <p:txBody>
          <a:bodyPr>
            <a:normAutofit fontScale="85000" lnSpcReduction="20000"/>
          </a:bodyPr>
          <a:lstStyle/>
          <a:p>
            <a:r>
              <a:rPr lang="sv-SE" sz="1900" dirty="0"/>
              <a:t>Mätbara mål måste anges i ansökan för bidrag</a:t>
            </a:r>
          </a:p>
          <a:p>
            <a:r>
              <a:rPr lang="sv-SE" sz="1900" dirty="0"/>
              <a:t>Följs upp årligen via en årsslutsrapport i januari</a:t>
            </a:r>
          </a:p>
          <a:p>
            <a:r>
              <a:rPr lang="sv-SE" sz="1900" dirty="0"/>
              <a:t>Följs upp i slutet av bidragsperioden med en slutrapport för hela perioden</a:t>
            </a:r>
          </a:p>
          <a:p>
            <a:endParaRPr lang="sv-SE" sz="1900" dirty="0"/>
          </a:p>
          <a:p>
            <a:r>
              <a:rPr lang="sv-SE" sz="1900" dirty="0"/>
              <a:t>Antal inkommande rådgivningar (Landskrona = 50 </a:t>
            </a:r>
            <a:r>
              <a:rPr lang="sv-SE" sz="1900" dirty="0" err="1"/>
              <a:t>st</a:t>
            </a:r>
            <a:r>
              <a:rPr lang="sv-SE" sz="1900" dirty="0"/>
              <a:t>/år)</a:t>
            </a:r>
          </a:p>
          <a:p>
            <a:r>
              <a:rPr lang="sv-SE" sz="1900" dirty="0"/>
              <a:t>Antal företagsbesök (Landskrona = 10 </a:t>
            </a:r>
            <a:r>
              <a:rPr lang="sv-SE" sz="1900" dirty="0" err="1"/>
              <a:t>st</a:t>
            </a:r>
            <a:r>
              <a:rPr lang="sv-SE" sz="1900" dirty="0"/>
              <a:t>/år)</a:t>
            </a:r>
          </a:p>
          <a:p>
            <a:r>
              <a:rPr lang="sv-SE" sz="1900" dirty="0"/>
              <a:t>Antal föreläsningar/</a:t>
            </a:r>
            <a:r>
              <a:rPr lang="sv-SE" sz="1900" dirty="0" err="1"/>
              <a:t>webinarier</a:t>
            </a:r>
            <a:r>
              <a:rPr lang="sv-SE" sz="1900" dirty="0"/>
              <a:t> (Landskrona = 2 </a:t>
            </a:r>
            <a:r>
              <a:rPr lang="sv-SE" sz="1900" dirty="0" err="1"/>
              <a:t>st</a:t>
            </a:r>
            <a:r>
              <a:rPr lang="sv-SE" sz="1900" dirty="0"/>
              <a:t>/år)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1244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90BF1E62-663A-4FBE-9B7E-4B7153DFC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426" y="1136217"/>
            <a:ext cx="8793264" cy="419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92697"/>
      </p:ext>
    </p:extLst>
  </p:cSld>
  <p:clrMapOvr>
    <a:masterClrMapping/>
  </p:clrMapOvr>
</p:sld>
</file>

<file path=ppt/theme/theme1.xml><?xml version="1.0" encoding="utf-8"?>
<a:theme xmlns:a="http://schemas.openxmlformats.org/drawingml/2006/main" name="Landskrona_powerpoint_mall">
  <a:themeElements>
    <a:clrScheme name="LANDSKRONA">
      <a:dk1>
        <a:sysClr val="windowText" lastClr="000000"/>
      </a:dk1>
      <a:lt1>
        <a:sysClr val="window" lastClr="FFFFFF"/>
      </a:lt1>
      <a:dk2>
        <a:srgbClr val="00547D"/>
      </a:dk2>
      <a:lt2>
        <a:srgbClr val="F1EC72"/>
      </a:lt2>
      <a:accent1>
        <a:srgbClr val="84D106"/>
      </a:accent1>
      <a:accent2>
        <a:srgbClr val="46797A"/>
      </a:accent2>
      <a:accent3>
        <a:srgbClr val="FFC559"/>
      </a:accent3>
      <a:accent4>
        <a:srgbClr val="F1EC72"/>
      </a:accent4>
      <a:accent5>
        <a:srgbClr val="FD7857"/>
      </a:accent5>
      <a:accent6>
        <a:srgbClr val="561025"/>
      </a:accent6>
      <a:hlink>
        <a:srgbClr val="6AA2B8"/>
      </a:hlink>
      <a:folHlink>
        <a:srgbClr val="6A1A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Landskrona_powerpoint_mall</Template>
  <TotalTime>1393</TotalTime>
  <Words>720</Words>
  <Application>Microsoft Office PowerPoint</Application>
  <PresentationFormat>Bildspel på skärmen (4:3)</PresentationFormat>
  <Paragraphs>130</Paragraphs>
  <Slides>23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6" baseType="lpstr">
      <vt:lpstr>Arial</vt:lpstr>
      <vt:lpstr>Calibri</vt:lpstr>
      <vt:lpstr>Landskrona_powerpoint_mall</vt:lpstr>
      <vt:lpstr>Mitt jobb som kommunal energi- och klimatrådgivare</vt:lpstr>
      <vt:lpstr>Bakgrund</vt:lpstr>
      <vt:lpstr>Rådgivning i Sverige och Skåne</vt:lpstr>
      <vt:lpstr>Finansiering</vt:lpstr>
      <vt:lpstr>Målgrupperna</vt:lpstr>
      <vt:lpstr>Uppdraget</vt:lpstr>
      <vt:lpstr>Insatsprojekt</vt:lpstr>
      <vt:lpstr>Mätbara mål</vt:lpstr>
      <vt:lpstr>PowerPoint-presentation</vt:lpstr>
      <vt:lpstr>PowerPoint-presentation</vt:lpstr>
      <vt:lpstr>EKR Skåne</vt:lpstr>
      <vt:lpstr>PowerPoint-presentation</vt:lpstr>
      <vt:lpstr>PowerPoint-presentation</vt:lpstr>
      <vt:lpstr>PowerPoint-presentation</vt:lpstr>
      <vt:lpstr>PowerPoint-presentation</vt:lpstr>
      <vt:lpstr>Jag som energi- och klimatrådgivare</vt:lpstr>
      <vt:lpstr>Utmaningar när jag började</vt:lpstr>
      <vt:lpstr>Att bli känd</vt:lpstr>
      <vt:lpstr>Resultat</vt:lpstr>
      <vt:lpstr>Utvärdering av statistiken</vt:lpstr>
      <vt:lpstr>Erkänd – Nöjda rådfrågande</vt:lpstr>
      <vt:lpstr>PowerPoint-presentation</vt:lpstr>
      <vt:lpstr>PowerPoint-presentation</vt:lpstr>
    </vt:vector>
  </TitlesOfParts>
  <Company>Landskrona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Köldmedietillsyn Information för inspektörer 2016-03-29</dc:title>
  <dc:creator>KARLSSON PATRIK - MIL</dc:creator>
  <cp:lastModifiedBy>Lindahl, Martin - MIL</cp:lastModifiedBy>
  <cp:revision>111</cp:revision>
  <dcterms:created xsi:type="dcterms:W3CDTF">2016-03-28T20:57:42Z</dcterms:created>
  <dcterms:modified xsi:type="dcterms:W3CDTF">2021-11-19T10:05:14Z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b441a3e-b2f6-4623-9007-da0742ac9d7d_Enabled">
    <vt:lpwstr>true</vt:lpwstr>
  </property>
  <property fmtid="{D5CDD505-2E9C-101B-9397-08002B2CF9AE}" pid="3" name="MSIP_Label_0b441a3e-b2f6-4623-9007-da0742ac9d7d_SetDate">
    <vt:lpwstr>2020-04-15T15:25:57Z</vt:lpwstr>
  </property>
  <property fmtid="{D5CDD505-2E9C-101B-9397-08002B2CF9AE}" pid="4" name="MSIP_Label_0b441a3e-b2f6-4623-9007-da0742ac9d7d_Method">
    <vt:lpwstr>Standard</vt:lpwstr>
  </property>
  <property fmtid="{D5CDD505-2E9C-101B-9397-08002B2CF9AE}" pid="5" name="MSIP_Label_0b441a3e-b2f6-4623-9007-da0742ac9d7d_Name">
    <vt:lpwstr>0b441a3e-b2f6-4623-9007-da0742ac9d7d</vt:lpwstr>
  </property>
  <property fmtid="{D5CDD505-2E9C-101B-9397-08002B2CF9AE}" pid="6" name="MSIP_Label_0b441a3e-b2f6-4623-9007-da0742ac9d7d_SiteId">
    <vt:lpwstr>14dea877-dd63-4b36-8c67-d71aba0b9444</vt:lpwstr>
  </property>
  <property fmtid="{D5CDD505-2E9C-101B-9397-08002B2CF9AE}" pid="7" name="MSIP_Label_0b441a3e-b2f6-4623-9007-da0742ac9d7d_ActionId">
    <vt:lpwstr>5853e937-3a0c-46bf-9498-0000e690892e</vt:lpwstr>
  </property>
  <property fmtid="{D5CDD505-2E9C-101B-9397-08002B2CF9AE}" pid="8" name="MSIP_Label_0b441a3e-b2f6-4623-9007-da0742ac9d7d_ContentBits">
    <vt:lpwstr>0</vt:lpwstr>
  </property>
</Properties>
</file>